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88" r:id="rId4"/>
    <p:sldId id="278" r:id="rId5"/>
    <p:sldId id="279" r:id="rId6"/>
    <p:sldId id="283" r:id="rId7"/>
    <p:sldId id="281" r:id="rId8"/>
    <p:sldId id="284" r:id="rId9"/>
    <p:sldId id="285" r:id="rId10"/>
    <p:sldId id="286" r:id="rId11"/>
    <p:sldId id="287" r:id="rId12"/>
    <p:sldId id="258" r:id="rId13"/>
    <p:sldId id="272" r:id="rId14"/>
    <p:sldId id="277" r:id="rId15"/>
    <p:sldId id="273" r:id="rId16"/>
    <p:sldId id="274" r:id="rId17"/>
    <p:sldId id="275" r:id="rId18"/>
    <p:sldId id="262" r:id="rId19"/>
    <p:sldId id="271" r:id="rId20"/>
    <p:sldId id="259" r:id="rId21"/>
    <p:sldId id="260" r:id="rId22"/>
    <p:sldId id="261" r:id="rId23"/>
    <p:sldId id="263" r:id="rId24"/>
    <p:sldId id="264" r:id="rId25"/>
    <p:sldId id="265" r:id="rId26"/>
    <p:sldId id="266" r:id="rId27"/>
    <p:sldId id="267" r:id="rId28"/>
    <p:sldId id="268" r:id="rId29"/>
    <p:sldId id="269"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96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01F2296B-274E-4B87-AE2A-EFAB38B4D970}" type="slidenum">
              <a:rPr lang="el-GR" altLang="el-GR"/>
              <a:pPr/>
              <a:t>‹#›</a:t>
            </a:fld>
            <a:endParaRPr lang="el-GR" altLang="el-GR"/>
          </a:p>
        </p:txBody>
      </p:sp>
    </p:spTree>
    <p:extLst>
      <p:ext uri="{BB962C8B-B14F-4D97-AF65-F5344CB8AC3E}">
        <p14:creationId xmlns:p14="http://schemas.microsoft.com/office/powerpoint/2010/main" val="1348664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B59D234B-B6ED-4E1C-AC11-DF89E70D0E70}" type="slidenum">
              <a:rPr lang="el-GR" altLang="el-GR"/>
              <a:pPr/>
              <a:t>‹#›</a:t>
            </a:fld>
            <a:endParaRPr lang="el-GR" altLang="el-GR"/>
          </a:p>
        </p:txBody>
      </p:sp>
    </p:spTree>
    <p:extLst>
      <p:ext uri="{BB962C8B-B14F-4D97-AF65-F5344CB8AC3E}">
        <p14:creationId xmlns:p14="http://schemas.microsoft.com/office/powerpoint/2010/main" val="92422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FB7C829F-2428-43EF-A0C4-C514A297F45D}" type="slidenum">
              <a:rPr lang="el-GR" altLang="el-GR"/>
              <a:pPr/>
              <a:t>‹#›</a:t>
            </a:fld>
            <a:endParaRPr lang="el-GR" altLang="el-GR"/>
          </a:p>
        </p:txBody>
      </p:sp>
    </p:spTree>
    <p:extLst>
      <p:ext uri="{BB962C8B-B14F-4D97-AF65-F5344CB8AC3E}">
        <p14:creationId xmlns:p14="http://schemas.microsoft.com/office/powerpoint/2010/main" val="267608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AF8C2BA1-EFB5-460C-BA21-97D1DAE39458}" type="slidenum">
              <a:rPr lang="el-GR" altLang="el-GR"/>
              <a:pPr/>
              <a:t>‹#›</a:t>
            </a:fld>
            <a:endParaRPr lang="el-GR" altLang="el-GR"/>
          </a:p>
        </p:txBody>
      </p:sp>
    </p:spTree>
    <p:extLst>
      <p:ext uri="{BB962C8B-B14F-4D97-AF65-F5344CB8AC3E}">
        <p14:creationId xmlns:p14="http://schemas.microsoft.com/office/powerpoint/2010/main" val="2917615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3147C628-4A28-40B2-9E7C-79FC736DCDF5}" type="slidenum">
              <a:rPr lang="el-GR" altLang="el-GR"/>
              <a:pPr/>
              <a:t>‹#›</a:t>
            </a:fld>
            <a:endParaRPr lang="el-GR" altLang="el-GR"/>
          </a:p>
        </p:txBody>
      </p:sp>
    </p:spTree>
    <p:extLst>
      <p:ext uri="{BB962C8B-B14F-4D97-AF65-F5344CB8AC3E}">
        <p14:creationId xmlns:p14="http://schemas.microsoft.com/office/powerpoint/2010/main" val="270581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67B77276-5AD6-4CDD-9F71-D9F83CEBB8F4}" type="slidenum">
              <a:rPr lang="el-GR" altLang="el-GR"/>
              <a:pPr/>
              <a:t>‹#›</a:t>
            </a:fld>
            <a:endParaRPr lang="el-GR" altLang="el-GR"/>
          </a:p>
        </p:txBody>
      </p:sp>
    </p:spTree>
    <p:extLst>
      <p:ext uri="{BB962C8B-B14F-4D97-AF65-F5344CB8AC3E}">
        <p14:creationId xmlns:p14="http://schemas.microsoft.com/office/powerpoint/2010/main" val="15355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l-GR" altLang="el-GR"/>
          </a:p>
        </p:txBody>
      </p:sp>
      <p:sp>
        <p:nvSpPr>
          <p:cNvPr id="8" name="Footer Placeholder 7"/>
          <p:cNvSpPr>
            <a:spLocks noGrp="1"/>
          </p:cNvSpPr>
          <p:nvPr>
            <p:ph type="ftr" sz="quarter" idx="11"/>
          </p:nvPr>
        </p:nvSpPr>
        <p:spPr/>
        <p:txBody>
          <a:bodyPr/>
          <a:lstStyle>
            <a:lvl1pPr>
              <a:defRPr/>
            </a:lvl1pPr>
          </a:lstStyle>
          <a:p>
            <a:endParaRPr lang="el-GR" altLang="el-GR"/>
          </a:p>
        </p:txBody>
      </p:sp>
      <p:sp>
        <p:nvSpPr>
          <p:cNvPr id="9" name="Slide Number Placeholder 8"/>
          <p:cNvSpPr>
            <a:spLocks noGrp="1"/>
          </p:cNvSpPr>
          <p:nvPr>
            <p:ph type="sldNum" sz="quarter" idx="12"/>
          </p:nvPr>
        </p:nvSpPr>
        <p:spPr/>
        <p:txBody>
          <a:bodyPr/>
          <a:lstStyle>
            <a:lvl1pPr>
              <a:defRPr/>
            </a:lvl1pPr>
          </a:lstStyle>
          <a:p>
            <a:fld id="{C7DB8B81-D05C-463D-A381-93A66A1AB3B0}" type="slidenum">
              <a:rPr lang="el-GR" altLang="el-GR"/>
              <a:pPr/>
              <a:t>‹#›</a:t>
            </a:fld>
            <a:endParaRPr lang="el-GR" altLang="el-GR"/>
          </a:p>
        </p:txBody>
      </p:sp>
    </p:spTree>
    <p:extLst>
      <p:ext uri="{BB962C8B-B14F-4D97-AF65-F5344CB8AC3E}">
        <p14:creationId xmlns:p14="http://schemas.microsoft.com/office/powerpoint/2010/main" val="2028819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l-GR" altLang="el-GR"/>
          </a:p>
        </p:txBody>
      </p:sp>
      <p:sp>
        <p:nvSpPr>
          <p:cNvPr id="4" name="Footer Placeholder 3"/>
          <p:cNvSpPr>
            <a:spLocks noGrp="1"/>
          </p:cNvSpPr>
          <p:nvPr>
            <p:ph type="ftr" sz="quarter" idx="11"/>
          </p:nvPr>
        </p:nvSpPr>
        <p:spPr/>
        <p:txBody>
          <a:bodyPr/>
          <a:lstStyle>
            <a:lvl1pPr>
              <a:defRPr/>
            </a:lvl1pPr>
          </a:lstStyle>
          <a:p>
            <a:endParaRPr lang="el-GR" altLang="el-GR"/>
          </a:p>
        </p:txBody>
      </p:sp>
      <p:sp>
        <p:nvSpPr>
          <p:cNvPr id="5" name="Slide Number Placeholder 4"/>
          <p:cNvSpPr>
            <a:spLocks noGrp="1"/>
          </p:cNvSpPr>
          <p:nvPr>
            <p:ph type="sldNum" sz="quarter" idx="12"/>
          </p:nvPr>
        </p:nvSpPr>
        <p:spPr/>
        <p:txBody>
          <a:bodyPr/>
          <a:lstStyle>
            <a:lvl1pPr>
              <a:defRPr/>
            </a:lvl1pPr>
          </a:lstStyle>
          <a:p>
            <a:fld id="{DAA6066E-009C-4892-BFAC-975AC0EADB24}" type="slidenum">
              <a:rPr lang="el-GR" altLang="el-GR"/>
              <a:pPr/>
              <a:t>‹#›</a:t>
            </a:fld>
            <a:endParaRPr lang="el-GR" altLang="el-GR"/>
          </a:p>
        </p:txBody>
      </p:sp>
    </p:spTree>
    <p:extLst>
      <p:ext uri="{BB962C8B-B14F-4D97-AF65-F5344CB8AC3E}">
        <p14:creationId xmlns:p14="http://schemas.microsoft.com/office/powerpoint/2010/main" val="296802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ltLang="el-GR"/>
          </a:p>
        </p:txBody>
      </p:sp>
      <p:sp>
        <p:nvSpPr>
          <p:cNvPr id="3" name="Footer Placeholder 2"/>
          <p:cNvSpPr>
            <a:spLocks noGrp="1"/>
          </p:cNvSpPr>
          <p:nvPr>
            <p:ph type="ftr" sz="quarter" idx="11"/>
          </p:nvPr>
        </p:nvSpPr>
        <p:spPr/>
        <p:txBody>
          <a:bodyPr/>
          <a:lstStyle>
            <a:lvl1pPr>
              <a:defRPr/>
            </a:lvl1pPr>
          </a:lstStyle>
          <a:p>
            <a:endParaRPr lang="el-GR" altLang="el-GR"/>
          </a:p>
        </p:txBody>
      </p:sp>
      <p:sp>
        <p:nvSpPr>
          <p:cNvPr id="4" name="Slide Number Placeholder 3"/>
          <p:cNvSpPr>
            <a:spLocks noGrp="1"/>
          </p:cNvSpPr>
          <p:nvPr>
            <p:ph type="sldNum" sz="quarter" idx="12"/>
          </p:nvPr>
        </p:nvSpPr>
        <p:spPr/>
        <p:txBody>
          <a:bodyPr/>
          <a:lstStyle>
            <a:lvl1pPr>
              <a:defRPr/>
            </a:lvl1pPr>
          </a:lstStyle>
          <a:p>
            <a:fld id="{F290C5D9-F8EC-4674-8D9C-D38C829DACCA}" type="slidenum">
              <a:rPr lang="el-GR" altLang="el-GR"/>
              <a:pPr/>
              <a:t>‹#›</a:t>
            </a:fld>
            <a:endParaRPr lang="el-GR" altLang="el-GR"/>
          </a:p>
        </p:txBody>
      </p:sp>
    </p:spTree>
    <p:extLst>
      <p:ext uri="{BB962C8B-B14F-4D97-AF65-F5344CB8AC3E}">
        <p14:creationId xmlns:p14="http://schemas.microsoft.com/office/powerpoint/2010/main" val="142361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EEAA8617-7B35-4535-833B-95CA23D4B756}" type="slidenum">
              <a:rPr lang="el-GR" altLang="el-GR"/>
              <a:pPr/>
              <a:t>‹#›</a:t>
            </a:fld>
            <a:endParaRPr lang="el-GR" altLang="el-GR"/>
          </a:p>
        </p:txBody>
      </p:sp>
    </p:spTree>
    <p:extLst>
      <p:ext uri="{BB962C8B-B14F-4D97-AF65-F5344CB8AC3E}">
        <p14:creationId xmlns:p14="http://schemas.microsoft.com/office/powerpoint/2010/main" val="829439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78789B0C-5296-4622-A50D-5C1E92F8D05E}" type="slidenum">
              <a:rPr lang="el-GR" altLang="el-GR"/>
              <a:pPr/>
              <a:t>‹#›</a:t>
            </a:fld>
            <a:endParaRPr lang="el-GR" altLang="el-GR"/>
          </a:p>
        </p:txBody>
      </p:sp>
    </p:spTree>
    <p:extLst>
      <p:ext uri="{BB962C8B-B14F-4D97-AF65-F5344CB8AC3E}">
        <p14:creationId xmlns:p14="http://schemas.microsoft.com/office/powerpoint/2010/main" val="284921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l-GR" alt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l-GR" alt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572E31E-303E-434D-8D3E-52AA7C56D2C6}"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tsitop@otenet.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55650" y="836613"/>
            <a:ext cx="7702550" cy="4922837"/>
          </a:xfrm>
        </p:spPr>
        <p:txBody>
          <a:bodyPr anchor="ctr"/>
          <a:lstStyle/>
          <a:p>
            <a:r>
              <a:rPr lang="el-GR" altLang="el-GR" sz="3700"/>
              <a:t>Ευγενία Τσιτοπούλου – Χριστοδουλίδη </a:t>
            </a:r>
            <a:br>
              <a:rPr lang="el-GR" altLang="el-GR" sz="3700"/>
            </a:br>
            <a:r>
              <a:rPr lang="el-GR" altLang="el-GR" sz="3700"/>
              <a:t>Υπεύθυνη Εργαστηριακού Κέντρου Φυσικών Επιστημών (ΕΚΦΕ) Αιγάλεω</a:t>
            </a:r>
            <a:br>
              <a:rPr lang="el-GR" altLang="el-GR" sz="3700"/>
            </a:br>
            <a:r>
              <a:rPr lang="el-GR" altLang="el-GR" sz="3700"/>
              <a:t>Γ΄ Διεύθυνση Δευτεροβάθμιας Εκπαίδευσης Αθήνας</a:t>
            </a:r>
            <a:r>
              <a:rPr lang="en-US" altLang="el-GR" sz="3700"/>
              <a:t/>
            </a:r>
            <a:br>
              <a:rPr lang="en-US" altLang="el-GR" sz="3700"/>
            </a:br>
            <a:r>
              <a:rPr lang="en-US" altLang="el-GR" sz="3700"/>
              <a:t>e</a:t>
            </a:r>
            <a:r>
              <a:rPr lang="el-GR" altLang="el-GR" sz="3700"/>
              <a:t>-</a:t>
            </a:r>
            <a:r>
              <a:rPr lang="en-US" altLang="el-GR" sz="3700"/>
              <a:t>mail</a:t>
            </a:r>
            <a:r>
              <a:rPr lang="el-GR" altLang="el-GR" sz="3700"/>
              <a:t>: </a:t>
            </a:r>
            <a:r>
              <a:rPr lang="en-US" altLang="el-GR" sz="3700">
                <a:hlinkClick r:id="rId2"/>
              </a:rPr>
              <a:t>etsitop</a:t>
            </a:r>
            <a:r>
              <a:rPr lang="el-GR" altLang="el-GR" sz="3700">
                <a:hlinkClick r:id="rId2"/>
              </a:rPr>
              <a:t>@</a:t>
            </a:r>
            <a:r>
              <a:rPr lang="en-US" altLang="el-GR" sz="3700">
                <a:hlinkClick r:id="rId2"/>
              </a:rPr>
              <a:t>otenet</a:t>
            </a:r>
            <a:r>
              <a:rPr lang="el-GR" altLang="el-GR" sz="3700">
                <a:hlinkClick r:id="rId2"/>
              </a:rPr>
              <a:t>.</a:t>
            </a:r>
            <a:r>
              <a:rPr lang="en-US" altLang="el-GR" sz="3700">
                <a:hlinkClick r:id="rId2"/>
              </a:rPr>
              <a:t>gr</a:t>
            </a:r>
            <a:r>
              <a:rPr lang="el-GR" altLang="el-GR" sz="3700"/>
              <a:t/>
            </a:r>
            <a:br>
              <a:rPr lang="el-GR" altLang="el-GR" sz="3700"/>
            </a:br>
            <a:endParaRPr lang="el-GR" altLang="el-GR" sz="3700"/>
          </a:p>
        </p:txBody>
      </p:sp>
      <p:sp>
        <p:nvSpPr>
          <p:cNvPr id="6147" name="Rectangle 3"/>
          <p:cNvSpPr>
            <a:spLocks noGrp="1" noChangeArrowheads="1"/>
          </p:cNvSpPr>
          <p:nvPr>
            <p:ph type="subTitle" idx="1"/>
          </p:nvPr>
        </p:nvSpPr>
        <p:spPr>
          <a:xfrm>
            <a:off x="1331913" y="5734050"/>
            <a:ext cx="6440487" cy="71438"/>
          </a:xfrm>
        </p:spPr>
        <p:txBody>
          <a:bodyPr/>
          <a:lstStyle/>
          <a:p>
            <a:pPr marL="609600" indent="-609600" algn="l">
              <a:lnSpc>
                <a:spcPct val="80000"/>
              </a:lnSpc>
            </a:pPr>
            <a:endParaRPr lang="el-GR" altLang="el-GR" sz="800" b="1"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274638"/>
            <a:ext cx="8077200" cy="792162"/>
          </a:xfrm>
        </p:spPr>
        <p:txBody>
          <a:bodyPr/>
          <a:lstStyle/>
          <a:p>
            <a:r>
              <a:rPr lang="el-GR" altLang="el-GR" sz="2400" b="1"/>
              <a:t>Ν. 3149/03, ά. 13, παρ. 10 (Φ. 141 Α’)</a:t>
            </a:r>
            <a:r>
              <a:rPr lang="el-GR" altLang="el-GR" sz="2400"/>
              <a:t/>
            </a:r>
            <a:br>
              <a:rPr lang="el-GR" altLang="el-GR" sz="2400"/>
            </a:br>
            <a:endParaRPr lang="el-GR" altLang="el-GR" sz="2400"/>
          </a:p>
        </p:txBody>
      </p:sp>
      <p:sp>
        <p:nvSpPr>
          <p:cNvPr id="36867" name="Rectangle 3"/>
          <p:cNvSpPr>
            <a:spLocks noGrp="1" noChangeArrowheads="1"/>
          </p:cNvSpPr>
          <p:nvPr>
            <p:ph type="body" idx="1"/>
          </p:nvPr>
        </p:nvSpPr>
        <p:spPr>
          <a:xfrm>
            <a:off x="457200" y="1143000"/>
            <a:ext cx="8229600" cy="4983163"/>
          </a:xfrm>
        </p:spPr>
        <p:txBody>
          <a:bodyPr/>
          <a:lstStyle/>
          <a:p>
            <a:pPr>
              <a:lnSpc>
                <a:spcPct val="90000"/>
              </a:lnSpc>
              <a:buFontTx/>
              <a:buNone/>
            </a:pPr>
            <a:r>
              <a:rPr lang="el-GR" altLang="el-GR" sz="2800"/>
              <a:t>10.	Οι αρμοδιότητες των Εργαστηριακών Κέντρων Φυσικών Επιστημών (Ε.Κ.Φ.Ε.) της παρ. 4 του άρθρου 8 του Ν. 2986/2002 ασκούνται και στα σχολεία πρωτοβάθμιας εκπαίδευσης. Με απόφαση του διευθυντή πρωτοβάθμιας εκπαίδευσης, ύστερα από πρόταση του οικείου περιφερειακού συμβουλίου πρωτοβάθμιας εκπαίδευσης (ΠΥΣΠΕ), αποσπάται σε κάθε Ε. Κ.Φ. Ε. εκπαιδευτικός του κλάδου δασκάλων, εξειδικευμένος στην εργαστηριακή διδασκαλία των φυσικών μαθημάτων.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944562"/>
          </a:xfrm>
        </p:spPr>
        <p:txBody>
          <a:bodyPr/>
          <a:lstStyle/>
          <a:p>
            <a:r>
              <a:rPr lang="el-GR" altLang="el-GR" sz="2000" b="1"/>
              <a:t>ΥΠΕΠΘ - Γ7/146939/24-12-2003</a:t>
            </a:r>
            <a:r>
              <a:rPr lang="el-GR" altLang="el-GR" sz="2000"/>
              <a:t/>
            </a:r>
            <a:br>
              <a:rPr lang="el-GR" altLang="el-GR" sz="2000"/>
            </a:br>
            <a:r>
              <a:rPr lang="el-GR" altLang="el-GR" sz="2000"/>
              <a:t>ΘΕΜΑ: Πλαίσιο δραστηριοτήτων των ΕΚΦΕ</a:t>
            </a:r>
            <a:r>
              <a:rPr lang="el-GR" altLang="el-GR" sz="4000"/>
              <a:t> </a:t>
            </a:r>
          </a:p>
        </p:txBody>
      </p:sp>
      <p:sp>
        <p:nvSpPr>
          <p:cNvPr id="37891" name="Rectangle 3"/>
          <p:cNvSpPr>
            <a:spLocks noGrp="1" noChangeArrowheads="1"/>
          </p:cNvSpPr>
          <p:nvPr>
            <p:ph type="body" idx="1"/>
          </p:nvPr>
        </p:nvSpPr>
        <p:spPr>
          <a:xfrm>
            <a:off x="457200" y="1371600"/>
            <a:ext cx="8229600" cy="4754563"/>
          </a:xfrm>
        </p:spPr>
        <p:txBody>
          <a:bodyPr/>
          <a:lstStyle/>
          <a:p>
            <a:pPr>
              <a:lnSpc>
                <a:spcPct val="80000"/>
              </a:lnSpc>
            </a:pPr>
            <a:r>
              <a:rPr lang="el-GR" altLang="el-GR" sz="2400"/>
              <a:t>8.	Υπενθυμίζουμε ότι, για λόγους υπηρεσιακής τάξεως, το σύνολο των εγγράφων του ΕΚΦΕ (ο καθορισμός των εργαστηριακών δραστηριοτήτων, οι οδηγίες πειραματικών διατάξεων, οι προσκλήσεις των εκπαιδευτικών στο ΕΚΦΕ, οι ενημερώσεις για τις επισκέψεις στα σχολεία κλπ) υπογράφονται από το Διευθυντή Εκπαίδευσης. Οι υπεύθυνοι των ΕΚΦΕ μπορούν μόνο να συνυπογράφουν τα παραπάνω έγγραφα.</a:t>
            </a:r>
          </a:p>
          <a:p>
            <a:pPr>
              <a:lnSpc>
                <a:spcPct val="80000"/>
              </a:lnSpc>
            </a:pPr>
            <a:r>
              <a:rPr lang="el-GR" altLang="el-GR" sz="2400"/>
              <a:t>9.	Οι Διευθυντές Εκπαίδευσης μπορούν εγγράφως να εξουσιοδοτήσουν τους Προϊσταμένους των αντίστοιχων Γραφείων Εκπαίδευσης για την υπογραφή των εγγράφων των ΕΚΦΕ που δεν εδρεύουν στην ίδια πόλη με τη Διεύθυνση Β/θμιας Εκπαίδευσης.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274638"/>
            <a:ext cx="8077200" cy="1096962"/>
          </a:xfrm>
        </p:spPr>
        <p:txBody>
          <a:bodyPr/>
          <a:lstStyle/>
          <a:p>
            <a:r>
              <a:rPr lang="el-GR" altLang="el-GR" sz="1400" b="1"/>
              <a:t>«Καθορισμός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a:t>
            </a:r>
            <a:r>
              <a:rPr lang="el-GR" altLang="el-GR" sz="1400"/>
              <a:t/>
            </a:r>
            <a:br>
              <a:rPr lang="el-GR" altLang="el-GR" sz="1400"/>
            </a:br>
            <a:r>
              <a:rPr lang="el-GR" altLang="el-GR" sz="1400"/>
              <a:t>Υ.Α. 92985/Γ7/10-8-2012, (Φ.Ε.Κ. Β΄ 2315/10-8-2012) </a:t>
            </a:r>
            <a:endParaRPr lang="el-GR" altLang="el-GR" sz="1600" b="1"/>
          </a:p>
        </p:txBody>
      </p:sp>
      <p:sp>
        <p:nvSpPr>
          <p:cNvPr id="7171" name="Rectangle 3"/>
          <p:cNvSpPr>
            <a:spLocks noGrp="1" noChangeArrowheads="1"/>
          </p:cNvSpPr>
          <p:nvPr>
            <p:ph type="body" idx="1"/>
          </p:nvPr>
        </p:nvSpPr>
        <p:spPr>
          <a:xfrm>
            <a:off x="533400" y="1600200"/>
            <a:ext cx="8153400" cy="4724400"/>
          </a:xfrm>
        </p:spPr>
        <p:txBody>
          <a:bodyPr/>
          <a:lstStyle/>
          <a:p>
            <a:pPr>
              <a:lnSpc>
                <a:spcPct val="80000"/>
              </a:lnSpc>
            </a:pPr>
            <a:r>
              <a:rPr lang="el-GR" altLang="el-GR" sz="1800" b="1"/>
              <a:t>Άρθρο 7</a:t>
            </a:r>
          </a:p>
          <a:p>
            <a:pPr>
              <a:lnSpc>
                <a:spcPct val="80000"/>
              </a:lnSpc>
            </a:pPr>
            <a:r>
              <a:rPr lang="el-GR" altLang="el-GR" sz="1800" b="1"/>
              <a:t>Τρόπος λειτουργίας των Ε.Κ.Φ.Ε.</a:t>
            </a:r>
          </a:p>
          <a:p>
            <a:pPr>
              <a:lnSpc>
                <a:spcPct val="80000"/>
              </a:lnSpc>
            </a:pPr>
            <a:r>
              <a:rPr lang="el-GR" altLang="el-GR" sz="1800" b="1"/>
              <a:t>		1.</a:t>
            </a:r>
            <a:r>
              <a:rPr lang="el-GR" altLang="el-GR" sz="1800"/>
              <a:t> Τα Ε.Κ.Φ.Ε. υπάγονται διοικητικά στη Δ/νση Δ/θμιας Εκπ/σης ο Προϊστάμενος της οποίας έχει και την ευθύνη για την καλή λειτουργία του και τήρηση των καθηκόντων των εκπαιδευτικών που έχουν αποσπασθεί ή διατεθεί σύμφωνα με την παράγραφο 2.</a:t>
            </a:r>
          </a:p>
          <a:p>
            <a:pPr>
              <a:lnSpc>
                <a:spcPct val="80000"/>
              </a:lnSpc>
            </a:pPr>
            <a:r>
              <a:rPr lang="el-GR" altLang="el-GR" sz="1800"/>
              <a:t>	</a:t>
            </a:r>
            <a:endParaRPr lang="el-GR" altLang="el-GR" sz="1800" b="1"/>
          </a:p>
          <a:p>
            <a:pPr>
              <a:lnSpc>
                <a:spcPct val="80000"/>
              </a:lnSpc>
            </a:pPr>
            <a:r>
              <a:rPr lang="el-GR" altLang="el-GR" sz="1800" b="1"/>
              <a:t>2.</a:t>
            </a:r>
            <a:r>
              <a:rPr lang="el-GR" altLang="el-GR" sz="1800"/>
              <a:t> Σε κάθε Ε.Κ.Φ.Ε. μπορεί να αποσπώνται ή να διατίθενται, μερικώς ή ολικώς, με απόφαση του Περιφερειακού Διευθυντή Εκπαίδευσης και ύστερα από γνώμη του οικείου Π.Υ.Σ.Δ.Ε., το πολύ έως και τρεις (3) εκπαιδευτικοί όλων των επιμέρους ειδικοτήτων του κλάδου ΠΕ04 καθώς και των κλάδων ΠΕ12.10 και ΠΕ70. Για την απόσπαση ή διάθεση απαιτούνται τα υπόλοιπα ελάχιστα τυπικά προσόντα που προβλέπονται στο άρθρο 2. Η θητεία των αποσπασμένων είναι ετήσια. Οι ενδιαφερόμενοι υποβάλουν αίτημα απόσπασης στο Κατάστημα της οικείας Δ/σης Δ/θμιας Εκπ/σης αμέσως μετά τις μεταθέσεις και πριν την γνωστοποίηση της εκδήλωσης ενδιαφέροντος για τις αποσπάσεις στις Υπηρεσίες και τους εποπτευόμενους Φορείς του Υ.ΠΑΙ.Θ.Π.Α..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altLang="el-GR" sz="1400" b="1"/>
              <a:t>«Καθορισμός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a:t>
            </a:r>
            <a:r>
              <a:rPr lang="el-GR" altLang="el-GR" sz="1400"/>
              <a:t/>
            </a:r>
            <a:br>
              <a:rPr lang="el-GR" altLang="el-GR" sz="1400"/>
            </a:br>
            <a:r>
              <a:rPr lang="el-GR" altLang="el-GR" sz="1400"/>
              <a:t>Υ.Α. 92985/Γ7/10-8-2012, (Φ.Ε.Κ. Β΄ 2315/10-8-2012)</a:t>
            </a:r>
          </a:p>
        </p:txBody>
      </p:sp>
      <p:sp>
        <p:nvSpPr>
          <p:cNvPr id="22531" name="Rectangle 3"/>
          <p:cNvSpPr>
            <a:spLocks noGrp="1" noChangeArrowheads="1"/>
          </p:cNvSpPr>
          <p:nvPr>
            <p:ph type="body" idx="1"/>
          </p:nvPr>
        </p:nvSpPr>
        <p:spPr>
          <a:xfrm>
            <a:off x="381000" y="1676400"/>
            <a:ext cx="8305800" cy="4572000"/>
          </a:xfrm>
        </p:spPr>
        <p:txBody>
          <a:bodyPr/>
          <a:lstStyle/>
          <a:p>
            <a:pPr>
              <a:lnSpc>
                <a:spcPct val="80000"/>
              </a:lnSpc>
            </a:pPr>
            <a:r>
              <a:rPr lang="el-GR" altLang="el-GR" sz="2000" b="1"/>
              <a:t>3.</a:t>
            </a:r>
            <a:r>
              <a:rPr lang="el-GR" altLang="el-GR" sz="2000"/>
              <a:t> Τα Ε.Κ.Φ..Ε στεγάζονται σε κατάλληλο χώρο εντός σχολικής μονάδας  της δευτεροβάθμιας εκπαίδευσης, ο οποίος καθορίζεται με απόφαση του Περιφερειακού Διευθυντή Εκπαίδευσης ύστερα από εισήγηση των οικείων Διευθυντών Β/θμιας Εκπαίδευσης. Με την ίδια διαδικασία ορίζονται και οι ονομασίες τους.</a:t>
            </a:r>
            <a:endParaRPr lang="el-GR" altLang="el-GR" sz="2000" b="1"/>
          </a:p>
          <a:p>
            <a:pPr>
              <a:lnSpc>
                <a:spcPct val="80000"/>
              </a:lnSpc>
            </a:pPr>
            <a:r>
              <a:rPr lang="el-GR" altLang="el-GR" sz="2000" b="1"/>
              <a:t>4.</a:t>
            </a:r>
            <a:r>
              <a:rPr lang="el-GR" altLang="el-GR" sz="2000"/>
              <a:t> Ο Υπεύθυνος και το προσωπικό των Ε.Κ.Φ.Ε. εργάζονται από την 1η Σεπτεμβρίου μέχρι την 10η Ιουλίου κάθε σχολικού έτους, εξαιρουμένων των επίσημων αργιών και των σχολικών διακοπών Χριστουγέννων και Πάσχα. Παρίστανται στο χώρο του Ε.Κ.Φ.Ε. που υπηρετούν όλες τις ημέρες του αντίστοιχου διαστήματος και όταν δεν διεξάγονται μαθήματα στα σχολεία (π.χ. περίοδοι εξετάσεων, εκδόσεων βαθμολογίας κ.λπ.).</a:t>
            </a:r>
            <a:endParaRPr lang="el-GR" altLang="el-GR" sz="2000" b="1"/>
          </a:p>
          <a:p>
            <a:pPr>
              <a:lnSpc>
                <a:spcPct val="80000"/>
              </a:lnSpc>
            </a:pPr>
            <a:r>
              <a:rPr lang="el-GR" altLang="el-GR" sz="2000" b="1"/>
              <a:t>5.</a:t>
            </a:r>
            <a:r>
              <a:rPr lang="el-GR" altLang="el-GR" sz="2000"/>
              <a:t> Ο συντονισμός των Ε.Κ.Φ.Ε. σε πανελλαδικό επίπεδο γίνεται από τη Δ/νση Σ.Ε.Π.Ε.Δ. / Τμήμα ΣΤ’ Μελετών του  Υ.ΠΑΙ.Θ.Π.Α..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274638"/>
            <a:ext cx="8153400" cy="1096962"/>
          </a:xfrm>
        </p:spPr>
        <p:txBody>
          <a:bodyPr/>
          <a:lstStyle/>
          <a:p>
            <a:r>
              <a:rPr lang="el-GR" altLang="el-GR" sz="2000" b="1"/>
              <a:t>ΥΠΕΠΘ - Γ2/63642/19-06-02 (ΦΕΚ 948 Β’/2002)</a:t>
            </a:r>
            <a:r>
              <a:rPr lang="el-GR" altLang="el-GR" sz="2000"/>
              <a:t/>
            </a:r>
            <a:br>
              <a:rPr lang="el-GR" altLang="el-GR" sz="2000"/>
            </a:br>
            <a:r>
              <a:rPr lang="el-GR" altLang="el-GR" sz="2000"/>
              <a:t>Λειτουργία των Εργαστηριακών Κέντρων Φυσικών Επιστημών - Αρμοδιότητες και Επιλογή των Υπευθύνων των ΕΚΦΕ.</a:t>
            </a:r>
          </a:p>
        </p:txBody>
      </p:sp>
      <p:sp>
        <p:nvSpPr>
          <p:cNvPr id="27651" name="Rectangle 3"/>
          <p:cNvSpPr>
            <a:spLocks noGrp="1" noChangeArrowheads="1"/>
          </p:cNvSpPr>
          <p:nvPr>
            <p:ph type="body" idx="1"/>
          </p:nvPr>
        </p:nvSpPr>
        <p:spPr/>
        <p:txBody>
          <a:bodyPr/>
          <a:lstStyle/>
          <a:p>
            <a:pPr>
              <a:lnSpc>
                <a:spcPct val="90000"/>
              </a:lnSpc>
            </a:pPr>
            <a:r>
              <a:rPr lang="el-GR" altLang="el-GR"/>
              <a:t>Οι Υπεύθυνοι και το προσωπικό των Εργαστηριακών Κέντρων Φυσικών Επιστημών </a:t>
            </a:r>
            <a:r>
              <a:rPr lang="el-GR" altLang="el-GR" b="1"/>
              <a:t>εργάζονται σύμφωνα με το ωράριο της Διεύθυνσης Δευτεροβάθμιας Εκπαίδευσης</a:t>
            </a:r>
            <a:r>
              <a:rPr lang="el-GR" altLang="el-GR"/>
              <a:t> στην οποία είναι αποσπασμένοι από την 1η Σεπτεμβρίου μέχρι την 10η Ιουλίου κάθε σχολικού έτους, εξαιρουμένων των επίσημων αργιών και των διακοπών των Χριστουγέννων και του Πάσχα.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altLang="el-GR" sz="1400" b="1"/>
              <a:t>«Καθορισμός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a:t>
            </a:r>
            <a:r>
              <a:rPr lang="el-GR" altLang="el-GR" sz="1400"/>
              <a:t/>
            </a:r>
            <a:br>
              <a:rPr lang="el-GR" altLang="el-GR" sz="1400"/>
            </a:br>
            <a:r>
              <a:rPr lang="el-GR" altLang="el-GR" sz="1400"/>
              <a:t>Υ.Α. 92985/Γ7/10-8-2012, (Φ.Ε.Κ. Β΄ 2315/10-8-2012)</a:t>
            </a:r>
          </a:p>
        </p:txBody>
      </p:sp>
      <p:sp>
        <p:nvSpPr>
          <p:cNvPr id="23555" name="Rectangle 3"/>
          <p:cNvSpPr>
            <a:spLocks noGrp="1" noChangeArrowheads="1"/>
          </p:cNvSpPr>
          <p:nvPr>
            <p:ph type="body" idx="1"/>
          </p:nvPr>
        </p:nvSpPr>
        <p:spPr>
          <a:xfrm>
            <a:off x="533400" y="1524000"/>
            <a:ext cx="7848600" cy="4449763"/>
          </a:xfrm>
        </p:spPr>
        <p:txBody>
          <a:bodyPr/>
          <a:lstStyle/>
          <a:p>
            <a:pPr algn="ctr">
              <a:lnSpc>
                <a:spcPct val="80000"/>
              </a:lnSpc>
              <a:buFontTx/>
              <a:buNone/>
            </a:pPr>
            <a:r>
              <a:rPr lang="el-GR" altLang="el-GR" sz="1400" b="1"/>
              <a:t>Άρθρο 8</a:t>
            </a:r>
          </a:p>
          <a:p>
            <a:pPr algn="ctr">
              <a:lnSpc>
                <a:spcPct val="80000"/>
              </a:lnSpc>
              <a:buFontTx/>
              <a:buNone/>
            </a:pPr>
            <a:r>
              <a:rPr lang="el-GR" altLang="el-GR" sz="1400" b="1"/>
              <a:t> Καθήκοντα και αρμοδιότητες Υπευθύνων</a:t>
            </a:r>
          </a:p>
          <a:p>
            <a:pPr>
              <a:lnSpc>
                <a:spcPct val="80000"/>
              </a:lnSpc>
            </a:pPr>
            <a:endParaRPr lang="el-GR" altLang="el-GR" sz="1400" b="1"/>
          </a:p>
          <a:p>
            <a:pPr>
              <a:lnSpc>
                <a:spcPct val="80000"/>
              </a:lnSpc>
            </a:pPr>
            <a:r>
              <a:rPr lang="el-GR" altLang="el-GR" sz="1400" b="1"/>
              <a:t>2. </a:t>
            </a:r>
            <a:r>
              <a:rPr lang="el-GR" altLang="el-GR" sz="1400"/>
              <a:t>Ο Υπεύθυνος Ε.Κ.Φ.Ε. έχει προσωπική και καταγεγραμμένη άποψη για τη λειτουργική κατάσταση και τις δυνατότητες του χώρου και του εξοπλισμού όλων των σχολικών εργαστηρίων φυσικών επιστημών της περιοχής ευθύνης του. Επίσης αξιοποιεί κάθε πρόσφορο μέσο για τη βελτίωση της υποδομής, του εξοπλισμού και γενικότερα την, από κάθε άποψη, ανάπτυξη των εργαστηρίων φυσικών επιστημών στα σχολεία της περιοχής ευθύνης του. Ειδικότερα ο Υπεύθυνος του Ε.Κ.Φ.Ε.:</a:t>
            </a:r>
          </a:p>
          <a:p>
            <a:pPr>
              <a:lnSpc>
                <a:spcPct val="80000"/>
              </a:lnSpc>
            </a:pPr>
            <a:r>
              <a:rPr lang="el-GR" altLang="el-GR" sz="1400"/>
              <a:t>α) Διατηρεί αρχείο με τον εργαστηριακό εξοπλισμό, τα οπτικοακουστικά μέσα και λογισμικά που έχουν τα σχολεία της περιοχής αρμοδιότητάς του, το οποίο ενημερώνει τουλάχιστον σε ετήσια βάση.</a:t>
            </a:r>
          </a:p>
          <a:p>
            <a:pPr>
              <a:lnSpc>
                <a:spcPct val="80000"/>
              </a:lnSpc>
            </a:pPr>
            <a:r>
              <a:rPr lang="el-GR" altLang="el-GR" sz="1400"/>
              <a:t>β) Παραλαμβάνει, διανέμει ή δανείζει τον εργαστηριακό εξοπλισμό και τα οπτικοακουστικά μέσα διδασκαλίας που αποστέλλονται στην οικεία Δ/νση Β/θμιας Εκπ/σης.</a:t>
            </a:r>
          </a:p>
          <a:p>
            <a:pPr>
              <a:lnSpc>
                <a:spcPct val="80000"/>
              </a:lnSpc>
            </a:pPr>
            <a:r>
              <a:rPr lang="el-GR" altLang="el-GR" sz="1800" b="1"/>
              <a:t>γ) Εισηγείται στο Διευθυντή Β/βάθμιας Εκπαίδευσης την κατανομή και ανακατανομή του διαθέσιμου εργαστηριακού εξοπλισμού και των οπτικοακουστικών μέσων διδασκαλίας στα σχολεία της περιοχής ευθύνης του.</a:t>
            </a:r>
          </a:p>
          <a:p>
            <a:pPr>
              <a:lnSpc>
                <a:spcPct val="80000"/>
              </a:lnSpc>
            </a:pPr>
            <a:r>
              <a:rPr lang="el-GR" altLang="el-GR" sz="1400"/>
              <a:t>δ) Μεριμνά και επιβλέπει τη συντήρηση και τις μικροεπισκευές του εργαστηριακού εξοπλισμού και των οπτικοακουστικών μέσων διδασκαλίας των σχολείων της περιοχής ευθύνης του.</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l-GR" altLang="el-GR" sz="1400" b="1"/>
              <a:t>«Καθορισμός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a:t>
            </a:r>
            <a:r>
              <a:rPr lang="el-GR" altLang="el-GR" sz="1400"/>
              <a:t/>
            </a:r>
            <a:br>
              <a:rPr lang="el-GR" altLang="el-GR" sz="1400"/>
            </a:br>
            <a:r>
              <a:rPr lang="el-GR" altLang="el-GR" sz="1400"/>
              <a:t>Υ.Α. 92985/Γ7/10-8-2012, (Φ.Ε.Κ. Β΄ 2315/10-8-2012)</a:t>
            </a:r>
          </a:p>
        </p:txBody>
      </p:sp>
      <p:sp>
        <p:nvSpPr>
          <p:cNvPr id="24579" name="Rectangle 3"/>
          <p:cNvSpPr>
            <a:spLocks noGrp="1" noChangeArrowheads="1"/>
          </p:cNvSpPr>
          <p:nvPr>
            <p:ph type="body" idx="1"/>
          </p:nvPr>
        </p:nvSpPr>
        <p:spPr/>
        <p:txBody>
          <a:bodyPr/>
          <a:lstStyle/>
          <a:p>
            <a:pPr algn="ctr">
              <a:lnSpc>
                <a:spcPct val="80000"/>
              </a:lnSpc>
              <a:buFontTx/>
              <a:buNone/>
            </a:pPr>
            <a:r>
              <a:rPr lang="el-GR" altLang="el-GR" sz="1400" b="1"/>
              <a:t>Άρθρο 8</a:t>
            </a:r>
          </a:p>
          <a:p>
            <a:pPr algn="ctr">
              <a:lnSpc>
                <a:spcPct val="80000"/>
              </a:lnSpc>
              <a:buFontTx/>
              <a:buNone/>
            </a:pPr>
            <a:r>
              <a:rPr lang="el-GR" altLang="el-GR" sz="1400" b="1"/>
              <a:t> Καθήκοντα και αρμοδιότητες Υπευθύνων</a:t>
            </a:r>
          </a:p>
          <a:p>
            <a:pPr>
              <a:lnSpc>
                <a:spcPct val="80000"/>
              </a:lnSpc>
            </a:pPr>
            <a:endParaRPr lang="el-GR" altLang="el-GR" sz="1400" b="1"/>
          </a:p>
          <a:p>
            <a:pPr>
              <a:lnSpc>
                <a:spcPct val="80000"/>
              </a:lnSpc>
            </a:pPr>
            <a:r>
              <a:rPr lang="el-GR" altLang="el-GR" sz="2000" b="1"/>
              <a:t>3. </a:t>
            </a:r>
            <a:r>
              <a:rPr lang="el-GR" altLang="el-GR" sz="2000"/>
              <a:t>Ο Υπεύθυνος του Ε.Κ.Φ.Ε. έχει την ευθύνη της καλής λειτουργίας του Ε.Κ.Φ.Ε. και της υπηρεσιακής τάξης του προσωπικού του, έναντι του Διευθυντή Β/θμιας Εκπαίδευσης. Ειδικότερα ο Υπεύθυνος του Ε.Κ.Φ.Ε.:</a:t>
            </a:r>
          </a:p>
          <a:p>
            <a:pPr>
              <a:lnSpc>
                <a:spcPct val="80000"/>
              </a:lnSpc>
            </a:pPr>
            <a:r>
              <a:rPr lang="el-GR" altLang="el-GR" sz="2000"/>
              <a:t>α) Καταρτίζει και υλοποιεί το πρόγραμμα δράσης του Ε.Κ.Φ.Ε. σύμφωνα με τις οδηγίες και τις προτεραιότητες που θέτει το Υ.ΠΑΙ.Θ.Π.Α.</a:t>
            </a:r>
          </a:p>
          <a:p>
            <a:pPr>
              <a:lnSpc>
                <a:spcPct val="80000"/>
              </a:lnSpc>
            </a:pPr>
            <a:r>
              <a:rPr lang="el-GR" altLang="el-GR" sz="2000" b="1"/>
              <a:t>β) Ενημερώνει έγκαιρα και συνεργάζεται με τον οικείο Σχολικό Σύμβουλο κλάδου ΠΕ04 για τον προγραμματισμό των  δραστηριοτήτων του Ε.Κ.Φ.Ε..</a:t>
            </a:r>
          </a:p>
          <a:p>
            <a:pPr>
              <a:lnSpc>
                <a:spcPct val="80000"/>
              </a:lnSpc>
            </a:pPr>
            <a:r>
              <a:rPr lang="el-GR" altLang="el-GR" sz="2000"/>
              <a:t>γ) Αναθέτει εργασίες, συντονίζει και εποπτεύει τους συνεργάτες του Ε.Κ.Φ.Ε..</a:t>
            </a:r>
          </a:p>
          <a:p>
            <a:pPr>
              <a:lnSpc>
                <a:spcPct val="80000"/>
              </a:lnSpc>
            </a:pPr>
            <a:r>
              <a:rPr lang="el-GR" altLang="el-GR" sz="2000"/>
              <a:t>δ) Τηρεί βιβλίο – ημερολόγιο των δραστηριοτήτων του Ε.Κ.Φ.Ε..</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l-GR" altLang="el-GR" sz="1400" b="1"/>
              <a:t>«Καθορισμός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a:t>
            </a:r>
            <a:r>
              <a:rPr lang="el-GR" altLang="el-GR" sz="1400"/>
              <a:t/>
            </a:r>
            <a:br>
              <a:rPr lang="el-GR" altLang="el-GR" sz="1400"/>
            </a:br>
            <a:r>
              <a:rPr lang="el-GR" altLang="el-GR" sz="1400"/>
              <a:t>Υ.Α. 92985/Γ7/10-8-2012, (Φ.Ε.Κ. Β΄ 2315/10-8-2012)</a:t>
            </a:r>
          </a:p>
        </p:txBody>
      </p:sp>
      <p:sp>
        <p:nvSpPr>
          <p:cNvPr id="25603" name="Rectangle 3"/>
          <p:cNvSpPr>
            <a:spLocks noGrp="1" noChangeArrowheads="1"/>
          </p:cNvSpPr>
          <p:nvPr>
            <p:ph type="body" idx="1"/>
          </p:nvPr>
        </p:nvSpPr>
        <p:spPr/>
        <p:txBody>
          <a:bodyPr/>
          <a:lstStyle/>
          <a:p>
            <a:pPr algn="ctr">
              <a:lnSpc>
                <a:spcPct val="90000"/>
              </a:lnSpc>
              <a:buFontTx/>
              <a:buNone/>
            </a:pPr>
            <a:r>
              <a:rPr lang="el-GR" altLang="el-GR" sz="1600" b="1"/>
              <a:t>Άρθρο 8</a:t>
            </a:r>
          </a:p>
          <a:p>
            <a:pPr algn="ctr">
              <a:lnSpc>
                <a:spcPct val="90000"/>
              </a:lnSpc>
              <a:buFontTx/>
              <a:buNone/>
            </a:pPr>
            <a:r>
              <a:rPr lang="el-GR" altLang="el-GR" sz="1600" b="1"/>
              <a:t> Καθήκοντα και αρμοδιότητες Υπευθύνων</a:t>
            </a:r>
            <a:endParaRPr lang="el-GR" altLang="el-GR" sz="1600"/>
          </a:p>
          <a:p>
            <a:pPr>
              <a:lnSpc>
                <a:spcPct val="90000"/>
              </a:lnSpc>
            </a:pPr>
            <a:r>
              <a:rPr lang="el-GR" altLang="el-GR"/>
              <a:t>ια) Συντάσσει και υποβάλλει στο Διευθυντή Β/θμιας Εκπαίδευσης, μέχρι το τέλος Ιουνίου, την ετήσια έκθεση δραστηριοτήτων του Ε.Κ.Φ.Ε.. Την έκθεση αυτή κοινοποιεί στον οικείο Σχολικό Σύμβουλο κλάδου ΠΕ04 και στο Τμήμα ΣΤ’ Μελετών/Γραφείο Εργαστηρίων της Διεύθυνσης Σ.Ε.Π.Ε.Δ. του Υ.ΠΑΙ.Θ.Π.Α.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274638"/>
            <a:ext cx="8218487" cy="850900"/>
          </a:xfrm>
        </p:spPr>
        <p:txBody>
          <a:bodyPr/>
          <a:lstStyle/>
          <a:p>
            <a:r>
              <a:rPr lang="el-GR" altLang="el-GR" sz="2800" b="1"/>
              <a:t>Τα σχολικά εργαστήρια Φυσικών Επιστημών</a:t>
            </a:r>
          </a:p>
        </p:txBody>
      </p:sp>
      <p:sp>
        <p:nvSpPr>
          <p:cNvPr id="11267" name="Rectangle 3"/>
          <p:cNvSpPr>
            <a:spLocks noGrp="1" noChangeArrowheads="1"/>
          </p:cNvSpPr>
          <p:nvPr>
            <p:ph type="body" idx="1"/>
          </p:nvPr>
        </p:nvSpPr>
        <p:spPr>
          <a:xfrm>
            <a:off x="179388" y="981075"/>
            <a:ext cx="8507412" cy="5145088"/>
          </a:xfrm>
        </p:spPr>
        <p:txBody>
          <a:bodyPr/>
          <a:lstStyle/>
          <a:p>
            <a:pPr>
              <a:lnSpc>
                <a:spcPct val="90000"/>
              </a:lnSpc>
            </a:pPr>
            <a:r>
              <a:rPr lang="el-GR" altLang="el-GR" sz="2400"/>
              <a:t> Τα </a:t>
            </a:r>
            <a:r>
              <a:rPr lang="el-GR" altLang="el-GR" sz="2400" b="1"/>
              <a:t>1100</a:t>
            </a:r>
            <a:r>
              <a:rPr lang="el-GR" altLang="el-GR" sz="2400"/>
              <a:t> εργαστήρια που έχουν δημιουργηθεί στα Γενικά Λύκεια, στα πλαίσια του ΕΠΕΑΕΚ, είναι συμβατά και με τις Νέες Τεχνολογίες. Έχουν κατασκευαστεί με συγχρηματοδότηση από την Ευρωπαϊκή κοινότητα και έχουν εξοπλιστεί πλήρως. Τα εργαστήρια αυτά είχαν αρχικό προϋπολογισμό </a:t>
            </a:r>
            <a:r>
              <a:rPr lang="el-GR" altLang="el-GR" sz="2400" b="1"/>
              <a:t>75 δισεκατομύρια δραχμές και η λειτουργία τους υπόκειται ακόμα σε κοινοτικό έλεγχο.</a:t>
            </a:r>
            <a:r>
              <a:rPr lang="el-GR" altLang="el-GR" sz="2400"/>
              <a:t> Τα Ε.Κ.Φ.Ε. καλύπτουν την δεσμευτική υποχρέωση της χώρας, λόγω των συμβάσεων που έχουν υπογραφεί, να επιμορφώνει, στο διηνεκές και με δικά της έξοδα, τους χρήστες (δηλ. τους καθηγητές ΠΕ4) στη χρήση των οργάνων και την εύρυθμη λειτουργία των εργαστηρίων, καθώς επίσης να ανταποκρίνονται στους ελέγχους των σχολικών εργαστηρίων από τους επόπτες της Ευρωπαϊκής Κοινότητας.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288" y="333375"/>
            <a:ext cx="8364537" cy="1008063"/>
          </a:xfrm>
        </p:spPr>
        <p:txBody>
          <a:bodyPr/>
          <a:lstStyle/>
          <a:p>
            <a:r>
              <a:rPr lang="el-GR" altLang="el-GR" sz="2000" b="1"/>
              <a:t/>
            </a:r>
            <a:br>
              <a:rPr lang="el-GR" altLang="el-GR" sz="2000" b="1"/>
            </a:br>
            <a:r>
              <a:rPr lang="el-GR" altLang="el-GR" sz="2000" b="1"/>
              <a:t/>
            </a:r>
            <a:br>
              <a:rPr lang="el-GR" altLang="el-GR" sz="2000" b="1"/>
            </a:br>
            <a:r>
              <a:rPr lang="el-GR" altLang="el-GR" sz="2000" b="1"/>
              <a:t/>
            </a:r>
            <a:br>
              <a:rPr lang="el-GR" altLang="el-GR" sz="2000" b="1"/>
            </a:br>
            <a:r>
              <a:rPr lang="el-GR" altLang="el-GR" sz="1800" b="1"/>
              <a:t>Μετακίνηση ειδών εξοπλισμού εργαστηρίων φυσικών επιστημών  </a:t>
            </a:r>
            <a:r>
              <a:rPr lang="el-GR" altLang="el-GR" sz="1800"/>
              <a:t/>
            </a:r>
            <a:br>
              <a:rPr lang="el-GR" altLang="el-GR" sz="1800"/>
            </a:br>
            <a:r>
              <a:rPr lang="el-GR" altLang="el-GR" sz="1800"/>
              <a:t> </a:t>
            </a:r>
            <a:r>
              <a:rPr lang="el-GR" altLang="el-GR" sz="1800" b="1"/>
              <a:t>Δ</a:t>
            </a:r>
            <a:r>
              <a:rPr lang="en-US" altLang="el-GR" sz="1800" b="1"/>
              <a:t>I</a:t>
            </a:r>
            <a:r>
              <a:rPr lang="el-GR" altLang="el-GR" sz="1800" b="1"/>
              <a:t>ΕΦΕΣ/2093/24/10/2002</a:t>
            </a:r>
            <a:r>
              <a:rPr lang="el-GR" altLang="el-GR" sz="4000" b="1" i="1"/>
              <a:t> </a:t>
            </a:r>
            <a:r>
              <a:rPr lang="el-GR" altLang="el-GR" sz="4000" b="1"/>
              <a:t/>
            </a:r>
            <a:br>
              <a:rPr lang="el-GR" altLang="el-GR" sz="4000" b="1"/>
            </a:br>
            <a:r>
              <a:rPr lang="el-GR" altLang="el-GR" sz="4000" b="1"/>
              <a:t> </a:t>
            </a:r>
          </a:p>
        </p:txBody>
      </p:sp>
      <p:sp>
        <p:nvSpPr>
          <p:cNvPr id="20483" name="Rectangle 3"/>
          <p:cNvSpPr>
            <a:spLocks noGrp="1" noChangeArrowheads="1"/>
          </p:cNvSpPr>
          <p:nvPr>
            <p:ph type="body" idx="1"/>
          </p:nvPr>
        </p:nvSpPr>
        <p:spPr/>
        <p:txBody>
          <a:bodyPr/>
          <a:lstStyle/>
          <a:p>
            <a:pPr>
              <a:lnSpc>
                <a:spcPct val="80000"/>
              </a:lnSpc>
              <a:buFontTx/>
              <a:buNone/>
            </a:pPr>
            <a:r>
              <a:rPr lang="el-GR" altLang="el-GR" sz="2000"/>
              <a:t>Παρακαλούμε να ενημερώσετε τα ενιαία λύκεια της αρμοδιότητάς σας, στα οποία αναπτύσσονται εργαστήρια φυσικών επιστημών και τεχνολογίας, ότι κατά την διάρκεια ελέγχων που πραγματοποιούνται από την ΕΥΔ ΕΠΕΑΕΚ τα είδη που έχουν αποσταλεί από την ΔΙΕΦΕΣ, στο πλαίσιο του προγράμματος ανάπτυξης εργαστηρίων φυσικών επιστημών, πρέπει να βρίσκονται στα συγκεκριμένα σχολεία στα οποία έχουν ενταχθεί στο συγκεκριμένο πρόγραμμα και ως εκ τούτου </a:t>
            </a:r>
            <a:r>
              <a:rPr lang="el-GR" altLang="el-GR" sz="2000" b="1"/>
              <a:t>δεν επιτρέπεται καμία μετακίνηση είδους.</a:t>
            </a:r>
            <a:r>
              <a:rPr lang="el-GR" altLang="el-GR" sz="2000"/>
              <a:t> </a:t>
            </a:r>
          </a:p>
          <a:p>
            <a:pPr>
              <a:lnSpc>
                <a:spcPct val="80000"/>
              </a:lnSpc>
              <a:buFontTx/>
              <a:buNone/>
            </a:pPr>
            <a:r>
              <a:rPr lang="el-GR" altLang="el-GR" sz="2000"/>
              <a:t>Επίσης σας παρακαλούμε να μεριμνήσετε ώστε να αναρτηθούν άμεσα έξω από κάθε εργαστήριο η πινακίδα που σας έχει αποσταλεί από την ΔΣΔΕ/ Γραφείο Εργαστηρίων (η οποία αναγράφει ότι το έργο χρηματοδοτείται από ΕΕ και Ελληνικό Δημόσιο)</a:t>
            </a:r>
          </a:p>
          <a:p>
            <a:pPr>
              <a:lnSpc>
                <a:spcPct val="80000"/>
              </a:lnSpc>
              <a:buFontTx/>
              <a:buNone/>
            </a:pPr>
            <a:r>
              <a:rPr lang="el-GR" altLang="el-GR" sz="2000"/>
              <a:t>                                                                          </a:t>
            </a:r>
          </a:p>
          <a:p>
            <a:pPr>
              <a:lnSpc>
                <a:spcPct val="80000"/>
              </a:lnSpc>
              <a:buFontTx/>
              <a:buNone/>
            </a:pPr>
            <a:r>
              <a:rPr lang="el-GR" altLang="el-GR" sz="2000"/>
              <a:t>                                                                Ο ΔΙΕΥΘΥΝΤΗΣ ΤΗΣ ΔΙΕΦΕΣ </a:t>
            </a:r>
          </a:p>
          <a:p>
            <a:pPr>
              <a:lnSpc>
                <a:spcPct val="80000"/>
              </a:lnSpc>
              <a:buFontTx/>
              <a:buNone/>
            </a:pPr>
            <a:r>
              <a:rPr lang="el-GR" altLang="el-GR" sz="2000"/>
              <a:t>                                                                                            </a:t>
            </a:r>
          </a:p>
          <a:p>
            <a:pPr>
              <a:lnSpc>
                <a:spcPct val="80000"/>
              </a:lnSpc>
              <a:buFontTx/>
              <a:buNone/>
            </a:pPr>
            <a:r>
              <a:rPr lang="el-GR" altLang="el-GR" sz="2000"/>
              <a:t>                                                                              ΣΟΦ. ΛΥΚΟΣ </a:t>
            </a:r>
            <a:endParaRPr lang="el-GR" altLang="el-GR" sz="2000" u="sn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1020762"/>
          </a:xfrm>
        </p:spPr>
        <p:txBody>
          <a:bodyPr/>
          <a:lstStyle/>
          <a:p>
            <a:r>
              <a:rPr lang="el-GR" altLang="el-GR" sz="2400" b="1"/>
              <a:t>Ν. 2986/2002, </a:t>
            </a:r>
            <a:br>
              <a:rPr lang="el-GR" altLang="el-GR" sz="2400" b="1"/>
            </a:br>
            <a:r>
              <a:rPr lang="el-GR" altLang="el-GR" sz="2400" b="1"/>
              <a:t>αρθρ. 8, παρ. 4 (Φ. 24Α’/13-2-02)</a:t>
            </a:r>
          </a:p>
        </p:txBody>
      </p:sp>
      <p:sp>
        <p:nvSpPr>
          <p:cNvPr id="26627" name="Rectangle 3"/>
          <p:cNvSpPr>
            <a:spLocks noGrp="1" noChangeArrowheads="1"/>
          </p:cNvSpPr>
          <p:nvPr>
            <p:ph type="body" idx="1"/>
          </p:nvPr>
        </p:nvSpPr>
        <p:spPr>
          <a:xfrm>
            <a:off x="457200" y="1524000"/>
            <a:ext cx="8229600" cy="4876800"/>
          </a:xfrm>
        </p:spPr>
        <p:txBody>
          <a:bodyPr/>
          <a:lstStyle/>
          <a:p>
            <a:pPr>
              <a:lnSpc>
                <a:spcPct val="80000"/>
              </a:lnSpc>
              <a:buFontTx/>
              <a:buNone/>
            </a:pPr>
            <a:r>
              <a:rPr lang="el-GR" altLang="el-GR" sz="1800"/>
              <a:t>	α) Σε κάθε Διεύθυνση Δευτεροβάθμιας Εκπαίδευσης συνιστάται και λειτουργεί Εργαστηριακό Κέντρο Φυσικών Επιστημών (Ε.Κ.Φ.Ε.), που αποτελεί κέντρο έρευνας, τεχνικής και οργανωτικής υποστήριξης της εργαστηριακής διδασκαλίας των φυσικών μαθημάτων, παροχής συμβουλών για την οργάνωση των σχολικών εργαστηρίων στις σχολικές μονάδες, της Διεύθυνσης Δευτεροβάθμιας Εκπαίδευσης, τη λειτουργία των οποίων εποπτεύει. Για τη λειτουργία του Ε.Κ.Φ.Ε. αποσπάται ένας εκπαιδευτικός κλάδου ΠΕ4 ως υπεύθυνος αυτού. Στις Διευθύνσεις Δευτεροβάθμιας Εκπαίδευσης, στις οποίες υπάγεται μεγάλος αριθμός σχολείων, μπορεί να λειτουργούν και περισσότερα του ενός Ε.Κ.Φ.Ε., τα οποία συνιστώνται με κοινή απόφαση των Υπουργών Εθνικής Παι­δείας και Θρησκευμάτων και Οικονομικών.</a:t>
            </a:r>
          </a:p>
          <a:p>
            <a:pPr>
              <a:lnSpc>
                <a:spcPct val="80000"/>
              </a:lnSpc>
            </a:pPr>
            <a:r>
              <a:rPr lang="el-GR" altLang="el-GR" sz="1800"/>
              <a:t>	β) Με απόφαση του Υπουργού Εθνικής Παιδείας και Θρησκευμάτων καθορίζονται ο τρόπος λειτουργίας και οι αρμοδιότητες των Ε.Κ.Φ.Ε., τα προσόντα, τα όργανα, τα κριτήρια και η διαδικασία επιλογής των υπευθύνων τους, τα όργανα και η διαδικασία απόσπασης αυτών, η διάρκεια απόσπασης και οι λόγοι ανάκλησης αυτής.</a:t>
            </a:r>
          </a:p>
          <a:p>
            <a:pPr>
              <a:lnSpc>
                <a:spcPct val="80000"/>
              </a:lnSpc>
            </a:pPr>
            <a:r>
              <a:rPr lang="el-GR" altLang="el-GR" sz="1800"/>
              <a:t>	γ) Με κοινή απόφαση των Υπουργών Εθνικής Παιδείας και Θρησκευμάτων και Οικονομικών καθορίζεται το ύψος της αποζημίωσης των υπευθύνων Ε.Κ.Φ.Ε. για πρόσθετη απασχόληση τους.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altLang="el-GR" sz="4000"/>
              <a:t>Λειτουργία των Σχολικών Εργαστηρίων Φυσικών Επιστημών</a:t>
            </a:r>
          </a:p>
        </p:txBody>
      </p:sp>
      <p:sp>
        <p:nvSpPr>
          <p:cNvPr id="8195" name="Rectangle 3"/>
          <p:cNvSpPr>
            <a:spLocks noGrp="1" noChangeArrowheads="1"/>
          </p:cNvSpPr>
          <p:nvPr>
            <p:ph type="body" idx="1"/>
          </p:nvPr>
        </p:nvSpPr>
        <p:spPr/>
        <p:txBody>
          <a:bodyPr/>
          <a:lstStyle/>
          <a:p>
            <a:pPr algn="ctr">
              <a:lnSpc>
                <a:spcPct val="80000"/>
              </a:lnSpc>
              <a:buFontTx/>
              <a:buNone/>
            </a:pPr>
            <a:r>
              <a:rPr lang="el-GR" altLang="el-GR" sz="1800" b="1"/>
              <a:t>Νόμος 1566/85</a:t>
            </a:r>
            <a:r>
              <a:rPr lang="en-US" altLang="el-GR" sz="1800" b="1"/>
              <a:t> </a:t>
            </a:r>
            <a:r>
              <a:rPr lang="el-GR" altLang="el-GR" sz="1800"/>
              <a:t>(ΦΕΚ 167Α΄/1985), </a:t>
            </a:r>
            <a:r>
              <a:rPr lang="el-GR" altLang="el-GR" sz="1600" b="1"/>
              <a:t>Άρθρο 42 </a:t>
            </a:r>
            <a:br>
              <a:rPr lang="el-GR" altLang="el-GR" sz="1600" b="1"/>
            </a:br>
            <a:endParaRPr lang="el-GR" altLang="el-GR" sz="1600" b="1"/>
          </a:p>
          <a:p>
            <a:pPr algn="ctr">
              <a:lnSpc>
                <a:spcPct val="80000"/>
              </a:lnSpc>
              <a:buFontTx/>
              <a:buNone/>
            </a:pPr>
            <a:r>
              <a:rPr lang="el-GR" altLang="el-GR" sz="1600" b="1"/>
              <a:t>Εποπτικά και οπτικοακουστικά μέσα – Εργαστήρια</a:t>
            </a:r>
          </a:p>
          <a:p>
            <a:pPr algn="ctr">
              <a:lnSpc>
                <a:spcPct val="80000"/>
              </a:lnSpc>
              <a:buFontTx/>
              <a:buNone/>
            </a:pPr>
            <a:endParaRPr lang="el-GR" altLang="el-GR" sz="1600"/>
          </a:p>
          <a:p>
            <a:pPr>
              <a:lnSpc>
                <a:spcPct val="80000"/>
              </a:lnSpc>
            </a:pPr>
            <a:r>
              <a:rPr lang="el-GR" altLang="el-GR" sz="1600"/>
              <a:t>1. Σε κάθε σχολείο πρωτοβάθμιας και δευτεροβάθμιας εκπαίδευσης υπάρχουν και χρησιμοποιούνται εποπτικά και οπτικοακουστικά μέσα, καθώς και εργαστήρια φυσικής και χημείας για την εμπέδωση της διδασκαλίας των οικείων μαθημάτων. </a:t>
            </a:r>
            <a:br>
              <a:rPr lang="el-GR" altLang="el-GR" sz="1600"/>
            </a:br>
            <a:r>
              <a:rPr lang="el-GR" altLang="el-GR" sz="1600"/>
              <a:t>2. </a:t>
            </a:r>
            <a:r>
              <a:rPr lang="el-GR" altLang="el-GR" sz="1600" b="1"/>
              <a:t>Με απόφαση του συλλόγου των διδασκόντων ορίζεται σε κάθε σχολείο ένας εκπαιδευτικός υπεύθυνος για τα οπτικοακουστικά και άλλα μέσα</a:t>
            </a:r>
            <a:r>
              <a:rPr lang="el-GR" altLang="el-GR" sz="1600"/>
              <a:t>, ο οποίος στη δευτεροβάθμια εκπαίδευση, επιβοηθείται από μαθητές που ορίζει το μαθητικό συμβούλιο. Ο εκπαιδευτικός αυτός απαλλάσσεται από τις πρόσθετες απασχολήσεις και ασκεί μόνο τα διδακτικά του καθήκοντα. </a:t>
            </a:r>
          </a:p>
          <a:p>
            <a:pPr>
              <a:lnSpc>
                <a:spcPct val="80000"/>
              </a:lnSpc>
            </a:pPr>
            <a:r>
              <a:rPr lang="el-GR" altLang="el-GR" sz="1600"/>
              <a:t> 3. Ο </a:t>
            </a:r>
            <a:r>
              <a:rPr lang="el-GR" altLang="el-GR" sz="1600" b="1"/>
              <a:t>εξοπλισμός</a:t>
            </a:r>
            <a:r>
              <a:rPr lang="el-GR" altLang="el-GR" sz="1600"/>
              <a:t> των σχολείων με εποπτικά και οπτικοακουστικά μέσα γίνεται με τη φροντίδα των αρμόδιων υπηρεσιών του Υπουργείου Παιδείας και Θρησκευμάτων. Ο εξοπλισμός αυτός μπορεί να συμπληρώνεται, σε κάθε σχολείο, με προμήθειες ειδών, που πραγματοποιούνται με απόφαση της σχολικής επιτροπής, ύστερα από πρόταση του συλλόγου των διδασκόντων, η οποία εγκρίνεται από την οικεία δημοτική ή κοινοτική επιτροπή παιδείας.  Τα είδη για προμήθεια αναγράφονται σε πίνακες που καταρτίζονται με απόφαση του Υπουργού Εθνικής Παιδείας και Θρησκευμάτων, ύστερα από πρόταση του αρμόδιου τμήματος του Π.Ι.</a:t>
            </a:r>
          </a:p>
          <a:p>
            <a:pPr>
              <a:lnSpc>
                <a:spcPct val="80000"/>
              </a:lnSpc>
              <a:buFontTx/>
              <a:buNone/>
            </a:pPr>
            <a:endParaRPr lang="el-GR" altLang="el-GR"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750" y="274638"/>
            <a:ext cx="8147050" cy="993775"/>
          </a:xfrm>
        </p:spPr>
        <p:txBody>
          <a:bodyPr/>
          <a:lstStyle/>
          <a:p>
            <a:r>
              <a:rPr lang="el-GR" altLang="el-GR" sz="2000" b="1"/>
              <a:t>ΥΠΕΠΘ</a:t>
            </a:r>
            <a:r>
              <a:rPr lang="en-US" altLang="el-GR" sz="2000" b="1"/>
              <a:t> </a:t>
            </a:r>
            <a:r>
              <a:rPr lang="el-GR" altLang="el-GR" sz="2000" b="1"/>
              <a:t>-</a:t>
            </a:r>
            <a:r>
              <a:rPr lang="en-US" altLang="el-GR" sz="2000" b="1"/>
              <a:t> </a:t>
            </a:r>
            <a:r>
              <a:rPr lang="el-GR" altLang="el-GR" sz="2000" b="1"/>
              <a:t>Γ2/3215/14.9.00</a:t>
            </a:r>
            <a:r>
              <a:rPr lang="el-GR" altLang="el-GR" sz="2000"/>
              <a:t/>
            </a:r>
            <a:br>
              <a:rPr lang="el-GR" altLang="el-GR" sz="2000"/>
            </a:br>
            <a:r>
              <a:rPr lang="el-GR" altLang="el-GR" sz="2000"/>
              <a:t>ΘΕΜΑ: "Ορισμός υπευθύνου Εργαστηρίου Φυσικών Επιστημών".</a:t>
            </a:r>
            <a:br>
              <a:rPr lang="el-GR" altLang="el-GR" sz="2000"/>
            </a:br>
            <a:endParaRPr lang="el-GR" altLang="el-GR" sz="2000"/>
          </a:p>
        </p:txBody>
      </p:sp>
      <p:sp>
        <p:nvSpPr>
          <p:cNvPr id="9219" name="Rectangle 3"/>
          <p:cNvSpPr>
            <a:spLocks noGrp="1" noChangeArrowheads="1"/>
          </p:cNvSpPr>
          <p:nvPr>
            <p:ph type="body" idx="1"/>
          </p:nvPr>
        </p:nvSpPr>
        <p:spPr>
          <a:xfrm>
            <a:off x="539750" y="1341438"/>
            <a:ext cx="8229600" cy="4895850"/>
          </a:xfrm>
        </p:spPr>
        <p:txBody>
          <a:bodyPr/>
          <a:lstStyle/>
          <a:p>
            <a:pPr>
              <a:lnSpc>
                <a:spcPct val="80000"/>
              </a:lnSpc>
              <a:buFontTx/>
              <a:buNone/>
            </a:pPr>
            <a:r>
              <a:rPr lang="el-GR" altLang="el-GR" sz="1600"/>
              <a:t>	Σας υπενθυμίζουμε ότι κατά την συνεδρίαση του συλλόγου καθηγητών στην οποία κατανέμονται οι εργασίες για το σχολικό έτος 2000-2001 </a:t>
            </a:r>
            <a:r>
              <a:rPr lang="el-GR" altLang="el-GR" sz="1600" b="1"/>
              <a:t>θα οριστεί ένας καθηγητής ως υπεύθυνος του Εργαστηρίου Φυσικών Επιστημών και ένας αναπληρωτής του</a:t>
            </a:r>
            <a:r>
              <a:rPr lang="el-GR" altLang="el-GR" sz="1600"/>
              <a:t>. Οι καθηγητές αυτοί θα πρέπει να είναι του κλ. ΠΕ4 και να έχουν οργανική θέση στο σχολείο.</a:t>
            </a:r>
          </a:p>
          <a:p>
            <a:pPr>
              <a:lnSpc>
                <a:spcPct val="80000"/>
              </a:lnSpc>
              <a:buFontTx/>
              <a:buNone/>
            </a:pPr>
            <a:r>
              <a:rPr lang="el-GR" altLang="el-GR" sz="1600"/>
              <a:t>	Ο καθηγητής που θα αναλάβει την υπευθυνότητα του εργαστηρίου θα πρέπει να διαθέτει εργαστηριακή εμπειρία, να χρησιμοποιεί στην καθημερινή διδακτική του πράξη τον εξοπλισμό του εργαστηρίου και να επιδεικνύει έμπρακτα το ενδιαφέρον του για την καλή οργανωτική και λειτουργική κατάσταση του εργαστηρίου.</a:t>
            </a:r>
          </a:p>
          <a:p>
            <a:pPr>
              <a:lnSpc>
                <a:spcPct val="80000"/>
              </a:lnSpc>
              <a:buFontTx/>
              <a:buNone/>
            </a:pPr>
            <a:r>
              <a:rPr lang="el-GR" altLang="el-GR" sz="1600"/>
              <a:t>	Ο καθηγητής που θα αναπληρώνει τον υπεύθυνο του Εργαστηρίου, είναι επιθυμητό να επιλεγεί μεταξύ των εχόντων τα περισσότερα χρόνια υπηρεσίας στη Δευτεροβάθμια Εκπαίδευση.</a:t>
            </a:r>
          </a:p>
          <a:p>
            <a:pPr>
              <a:lnSpc>
                <a:spcPct val="80000"/>
              </a:lnSpc>
              <a:buFontTx/>
              <a:buNone/>
            </a:pPr>
            <a:r>
              <a:rPr lang="el-GR" altLang="el-GR" sz="1600"/>
              <a:t>	Μέχρι την Τετάρτη 27.9.2000 θα πρέπει να έχουν ενημερωθεί τα κατά τόπους ΕΚΦΕ για τα ονόματα και τις ειδικότητες των υπευθύνων των Εργαστηρίων Φυσικών Επιστημών.</a:t>
            </a:r>
          </a:p>
          <a:p>
            <a:pPr>
              <a:lnSpc>
                <a:spcPct val="80000"/>
              </a:lnSpc>
              <a:buFontTx/>
              <a:buNone/>
            </a:pPr>
            <a:r>
              <a:rPr lang="el-GR" altLang="el-GR" sz="1600"/>
              <a:t>	Οι υπεύθυνοι των ΕΚΦΕ θα αποστείλουν, ηλεκτρονικά, μέχρι την Παρασκευή 29.9.2000 στο Γραφείο Εργαστηρίων της ΔΣΔΕ τα ονόματα και τις ειδικότητες των υπευθύνων και των αναπληρωτών τους.</a:t>
            </a:r>
          </a:p>
          <a:p>
            <a:pPr>
              <a:lnSpc>
                <a:spcPct val="80000"/>
              </a:lnSpc>
              <a:buFontTx/>
              <a:buNone/>
            </a:pPr>
            <a:r>
              <a:rPr lang="el-GR" altLang="el-GR" sz="1600"/>
              <a:t>	</a:t>
            </a:r>
            <a:r>
              <a:rPr lang="el-GR" altLang="el-GR" sz="1600" b="1"/>
              <a:t>Διευκρινίζεται ότι στα σχολεία που διαθέτουν (αναπτύσσουν στη παρούσα φάση) περισσότερα του ενός εργαστήρια Φυσικών Επιστημών θα οριστεί ένας υπεύθυνος και ένας αναπληρωτής του για κάθε εργαστήριο χωριστά.</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288" y="274638"/>
            <a:ext cx="8291512" cy="1066800"/>
          </a:xfrm>
        </p:spPr>
        <p:txBody>
          <a:bodyPr/>
          <a:lstStyle/>
          <a:p>
            <a:r>
              <a:rPr lang="el-GR" altLang="el-GR" sz="1600"/>
              <a:t>«Διευκρινίσεις σχετικές με το έγγραφο με αριθμό πρωτ. Γ2/283/26.1.2000 που αφορά το ωράριο καθηγητών που έχουν οριστεί ως υπεύθυνοι των εργαστηρίων στα Γυμνάσια &amp; τα Ενιαία Λύκεια» (ΥΠΕΠΘ - Γ2/670/21.2.00)</a:t>
            </a:r>
            <a:br>
              <a:rPr lang="el-GR" altLang="el-GR" sz="1600"/>
            </a:br>
            <a:endParaRPr lang="el-GR" altLang="el-GR" sz="1600"/>
          </a:p>
        </p:txBody>
      </p:sp>
      <p:sp>
        <p:nvSpPr>
          <p:cNvPr id="10243" name="Rectangle 3"/>
          <p:cNvSpPr>
            <a:spLocks noGrp="1" noChangeArrowheads="1"/>
          </p:cNvSpPr>
          <p:nvPr>
            <p:ph type="body" idx="1"/>
          </p:nvPr>
        </p:nvSpPr>
        <p:spPr>
          <a:xfrm>
            <a:off x="468313" y="1341438"/>
            <a:ext cx="8218487" cy="4784725"/>
          </a:xfrm>
        </p:spPr>
        <p:txBody>
          <a:bodyPr/>
          <a:lstStyle/>
          <a:p>
            <a:pPr>
              <a:lnSpc>
                <a:spcPct val="80000"/>
              </a:lnSpc>
            </a:pPr>
            <a:r>
              <a:rPr lang="el-GR" altLang="el-GR" sz="1800"/>
              <a:t>	Επειδή απευθύνθηκαν ερωτήματα στην Υπηρεσία μας σχετικά με το νόημα της παραγράφου "Τα καθήκοντα των υπευθύνων των εργαστηρίων συνιστούν εξωδιδακτική εργασία η οποία συνυπολογίζεται και ανατίθεται στην αρχή του σχολικού έτους μαζί με τις υπόλοιπες εξωδιδακτικές εργασίες κατά την αντίστοιχη συνεδρίαση του συλλόγου των διδασκόντων" του εγγράφου με αριθμό πρωτ. Γ2/283/26.1.2000, διευκρινίζουμε ότι:</a:t>
            </a:r>
          </a:p>
          <a:p>
            <a:pPr>
              <a:lnSpc>
                <a:spcPct val="80000"/>
              </a:lnSpc>
            </a:pPr>
            <a:r>
              <a:rPr lang="el-GR" altLang="el-GR" sz="1800"/>
              <a:t>	Η φράση "συνυπολογίζεται και ανατίθεται στην αρχή του σχολικού έτους μαζί με τις υπόλοιπες εξωδιδακτικές εργασίες" δε σημαίνει σε καμία περίπτωση ότι ο υπεύθυνος εργαστηρίου αναλαμβάνει κι άλλες εξωδιδακτικές εργασίες, αλλά ότι </a:t>
            </a:r>
            <a:r>
              <a:rPr lang="el-GR" altLang="el-GR" sz="1800" b="1"/>
              <a:t>τα καθήκοντα του υπευθύνου εργαστηρίου περιλαμβάνονται στις εξωδιδακτικές εργασίες</a:t>
            </a:r>
            <a:r>
              <a:rPr lang="el-GR" altLang="el-GR" sz="1800"/>
              <a:t>, όπως και η διαχείριση του πρωτοκόλλου, των πρακτικών, του μητρώου μαθητών κ.λ.π.</a:t>
            </a:r>
          </a:p>
          <a:p>
            <a:pPr>
              <a:lnSpc>
                <a:spcPct val="80000"/>
              </a:lnSpc>
            </a:pPr>
            <a:r>
              <a:rPr lang="el-GR" altLang="el-GR" sz="1800"/>
              <a:t>	Επομένως, δεν αναιρούνται τα έγγραφα με αριθμ. πρωτ. Γ2/5942/9.12.99 και Γ2/800/24.2.88, σύμφωνα με τα οποία οι υπεύθυνοι εργαστηρίων στα Γυμνάσια και τα Ενιαία Λύκεια ασκούν μόνο τα διδακτικά τους καθήκοντα κι απαλλάσσονται από τις πρόσθετες απασχολήσεις. Όσον αφορά τις εφημερίες, υπενθυμίζουμε ότι αυτές γίνονται κανονικά από καθηγητές όλων των ειδικοτήτων - συμπεριλαμβανομένων των υπευθύνων εργαστηρίων - σύμφωνα με τις ανάγκες και το πρόγραμμα του σχολείου.</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260350"/>
            <a:ext cx="8218487" cy="1066800"/>
          </a:xfrm>
        </p:spPr>
        <p:txBody>
          <a:bodyPr/>
          <a:lstStyle/>
          <a:p>
            <a:r>
              <a:rPr lang="el-GR" altLang="el-GR" sz="1800" b="1"/>
              <a:t>Διευθέτηση ωραρίου των καθηγητών κλάδου ΠΕ04, ΠΕ 12.10, ΠΕ12.08 και όσων διδάσκουν Φυσικές Επιστήμες σε σχολεία Δευτεροβάθμιας Εκπαίδευσης</a:t>
            </a:r>
          </a:p>
        </p:txBody>
      </p:sp>
      <p:sp>
        <p:nvSpPr>
          <p:cNvPr id="12291" name="Rectangle 3"/>
          <p:cNvSpPr>
            <a:spLocks noGrp="1" noChangeArrowheads="1"/>
          </p:cNvSpPr>
          <p:nvPr>
            <p:ph type="body" idx="1"/>
          </p:nvPr>
        </p:nvSpPr>
        <p:spPr>
          <a:xfrm>
            <a:off x="395288" y="1628775"/>
            <a:ext cx="8229600" cy="4525963"/>
          </a:xfrm>
        </p:spPr>
        <p:txBody>
          <a:bodyPr/>
          <a:lstStyle/>
          <a:p>
            <a:pPr>
              <a:lnSpc>
                <a:spcPct val="80000"/>
              </a:lnSpc>
              <a:buFontTx/>
              <a:buNone/>
            </a:pPr>
            <a:r>
              <a:rPr lang="el-GR" altLang="el-GR" sz="2400"/>
              <a:t>    </a:t>
            </a:r>
            <a:r>
              <a:rPr lang="el-GR" altLang="el-GR" sz="2800"/>
              <a:t>Οι καθηγητές των κλάδων ΠΕ04, ΠΕ12.10 και ΠΕ12.08 που διδάσκουν Φυσικές Επιστήμες να έχουν μάθημα μέχρι δύο συνεχόμενες ώρες, τις πρώτες ή τις τελευταίες διδακτικές. Έτσι, θα διευκολύνονται οι εκπαιδευτικοί να παρακολουθούν τις επιμορφωτικές συναντήσεις </a:t>
            </a:r>
            <a:r>
              <a:rPr lang="el-GR" altLang="el-GR" sz="2800" b="1"/>
              <a:t>που οργανώνουν τα ΕΚΦΕ</a:t>
            </a:r>
            <a:r>
              <a:rPr lang="el-GR" altLang="el-GR" sz="2800"/>
              <a:t>. Ο χρόνος αυτός θα αξιοποιείται </a:t>
            </a:r>
            <a:r>
              <a:rPr lang="el-GR" altLang="el-GR" sz="2800" b="1"/>
              <a:t>και</a:t>
            </a:r>
            <a:r>
              <a:rPr lang="el-GR" altLang="el-GR" sz="2800"/>
              <a:t> από τους σχολικούς συμβούλους του κλάδου ΠΕ04, ώστε να μην προκαλείται απώλεια διδακτικών ωρών.</a:t>
            </a:r>
            <a:r>
              <a:rPr lang="el-GR" altLang="el-GR"/>
              <a:t> </a:t>
            </a:r>
            <a:r>
              <a:rPr lang="el-GR" altLang="el-GR" sz="2400"/>
              <a:t>(Υ.ΠΑΙ.Θ./ΣΕΠΕΔ/Τμήμα ΣΤ΄ Μελετών με αρ. πρωτ.: 136763/Γ7/Γ7/26-09-2013).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9750" y="274638"/>
            <a:ext cx="8147050" cy="850900"/>
          </a:xfrm>
        </p:spPr>
        <p:txBody>
          <a:bodyPr/>
          <a:lstStyle/>
          <a:p>
            <a:r>
              <a:rPr lang="el-GR" altLang="el-GR" sz="1600" b="1"/>
              <a:t> «Υποχρεωτικές εργαστηριακές δραστηριότητες μαθημάτων Φυσικών Επιστημών στα Γυμνάσια, Γενικά Λύκεια και ΕΠΑ.Λ. για το σχολικό έτος 2013-2014»</a:t>
            </a:r>
            <a:br>
              <a:rPr lang="el-GR" altLang="el-GR" sz="1600" b="1"/>
            </a:br>
            <a:r>
              <a:rPr lang="el-GR" altLang="el-GR" sz="1600"/>
              <a:t>175710 /Γ7/19-11-2013</a:t>
            </a:r>
          </a:p>
        </p:txBody>
      </p:sp>
      <p:sp>
        <p:nvSpPr>
          <p:cNvPr id="13315" name="Rectangle 3"/>
          <p:cNvSpPr>
            <a:spLocks noGrp="1" noChangeArrowheads="1"/>
          </p:cNvSpPr>
          <p:nvPr>
            <p:ph type="body" idx="1"/>
          </p:nvPr>
        </p:nvSpPr>
        <p:spPr>
          <a:xfrm>
            <a:off x="304800" y="1268413"/>
            <a:ext cx="8320088" cy="5056187"/>
          </a:xfrm>
        </p:spPr>
        <p:txBody>
          <a:bodyPr/>
          <a:lstStyle/>
          <a:p>
            <a:pPr>
              <a:lnSpc>
                <a:spcPct val="80000"/>
              </a:lnSpc>
            </a:pPr>
            <a:r>
              <a:rPr lang="el-GR" altLang="el-GR" sz="2000"/>
              <a:t>Για το σχολικό έτος 2013-14 στο πλαίσιο της διδασκαλίας των μαθημάτων Φυσικών Επιστημών στα Γυμνάσια, Γενικά Λύκεια και ΕΠΑ.Λ.,  θα πραγματοποιηθούν κατ΄ ελάχιστον οι παρακάτω εργαστηριακές δραστηριότητες ανά μάθημα και τάξη: .......................................</a:t>
            </a:r>
            <a:br>
              <a:rPr lang="el-GR" altLang="el-GR" sz="2000"/>
            </a:br>
            <a:endParaRPr lang="el-GR" altLang="el-GR" sz="2000"/>
          </a:p>
          <a:p>
            <a:pPr>
              <a:lnSpc>
                <a:spcPct val="80000"/>
              </a:lnSpc>
            </a:pPr>
            <a:r>
              <a:rPr lang="el-GR" altLang="el-GR" sz="2000"/>
              <a:t>Επισημαίνουμε ότι είναι επιθυμητή η πραγματοποίηση όσο το δυνατόν περισσότερων εργαστηριακών δραστηριοτήτων. Οι πραγματοποιούμενες εργαστηριακές δραστηριότητες θα αναγράφονται στο βιβλίο ύλης, διότι αποτελούν οργανικό τμήμα της διδασκαλίας. </a:t>
            </a:r>
            <a:endParaRPr lang="el-GR" altLang="el-GR" sz="2000" b="1"/>
          </a:p>
          <a:p>
            <a:pPr>
              <a:lnSpc>
                <a:spcPct val="80000"/>
              </a:lnSpc>
            </a:pPr>
            <a:r>
              <a:rPr lang="el-GR" altLang="el-GR" sz="2000" b="1"/>
              <a:t> Οι εργαστηριακές αίθουσες διατίθενται κατά απόλυτη προτεραιότητα για την πραγματοποίηση των εργαστηριακών δραστηριοτήτων. </a:t>
            </a:r>
            <a:endParaRPr lang="el-GR" altLang="el-GR" sz="2000"/>
          </a:p>
          <a:p>
            <a:pPr>
              <a:lnSpc>
                <a:spcPct val="80000"/>
              </a:lnSpc>
            </a:pPr>
            <a:r>
              <a:rPr lang="el-GR" altLang="el-GR" sz="2000"/>
              <a:t>Στα συστεγαζόμενα σχολεία στα οποία υπάρχει ένα σχολικό εργαστήριο Φυσικών Επιστημών και λειτουργούν στην ίδια ή στην αντίθετη βάρδια, το εργαστήριο θα χρησιμοποιείται από όλα τα συστεγαζόμενα σχολεία και θα τηρείται βιβλίο παράδοσης- παραλαβής.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274638"/>
            <a:ext cx="8218487" cy="993775"/>
          </a:xfrm>
        </p:spPr>
        <p:txBody>
          <a:bodyPr/>
          <a:lstStyle/>
          <a:p>
            <a:r>
              <a:rPr lang="el-GR" altLang="el-GR" sz="2800"/>
              <a:t>«Χρήση εργαστηρίων» (ΥΠΕΠΘ - Γ2/143/3-3-98)</a:t>
            </a:r>
          </a:p>
        </p:txBody>
      </p:sp>
      <p:sp>
        <p:nvSpPr>
          <p:cNvPr id="14339" name="Rectangle 3"/>
          <p:cNvSpPr>
            <a:spLocks noGrp="1" noChangeArrowheads="1"/>
          </p:cNvSpPr>
          <p:nvPr>
            <p:ph type="body" idx="1"/>
          </p:nvPr>
        </p:nvSpPr>
        <p:spPr/>
        <p:txBody>
          <a:bodyPr/>
          <a:lstStyle/>
          <a:p>
            <a:pPr>
              <a:lnSpc>
                <a:spcPct val="80000"/>
              </a:lnSpc>
              <a:buFontTx/>
              <a:buNone/>
            </a:pPr>
            <a:r>
              <a:rPr lang="el-GR" altLang="el-GR" sz="2800"/>
              <a:t>	Με βάση την Υ.Α. Ε1/1049/</a:t>
            </a:r>
            <a:r>
              <a:rPr lang="el-GR" altLang="el-GR" sz="2800" b="1"/>
              <a:t>27-6-84 </a:t>
            </a:r>
            <a:r>
              <a:rPr lang="el-GR" altLang="el-GR" sz="2800"/>
              <a:t>παρ. 5α, στις περιπτώσεις συστεγαζόμενων σχολείων, επιτρέπεται η κοινή χρήση του υπάρχοντος εργαστηρίου Φυσικής Χημείας με την προϋπόθεση ότι τα σχολεία που το χρησιμοποιούν, θα έχουν από κοινού την ευθύνη για τη συντήρηση και τη διαφύλαξη του. Η κοινή χρήση του εργαστηρίου θα γίνεται υπό τον όρο ότι δεν επιβαρύνει με κανένα τρόπο τον κρατικό προϋπολογισμό.</a:t>
            </a:r>
          </a:p>
          <a:p>
            <a:pPr>
              <a:lnSpc>
                <a:spcPct val="80000"/>
              </a:lnSpc>
              <a:buFontTx/>
              <a:buNone/>
            </a:pPr>
            <a:r>
              <a:rPr lang="el-GR" altLang="el-GR" sz="2800"/>
              <a:t>  Παρακαλούμε να ενημερώσετε για το παρόν τα σχολεία της ευθύνης σας.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76200"/>
          </a:xfrm>
        </p:spPr>
        <p:txBody>
          <a:bodyPr/>
          <a:lstStyle/>
          <a:p>
            <a:endParaRPr lang="el-GR" altLang="el-GR" sz="4000"/>
          </a:p>
        </p:txBody>
      </p:sp>
      <p:sp>
        <p:nvSpPr>
          <p:cNvPr id="15363" name="Rectangle 3"/>
          <p:cNvSpPr>
            <a:spLocks noGrp="1" noChangeArrowheads="1"/>
          </p:cNvSpPr>
          <p:nvPr>
            <p:ph type="body" idx="1"/>
          </p:nvPr>
        </p:nvSpPr>
        <p:spPr>
          <a:xfrm>
            <a:off x="381000" y="228600"/>
            <a:ext cx="8305800" cy="5897563"/>
          </a:xfrm>
        </p:spPr>
        <p:txBody>
          <a:bodyPr/>
          <a:lstStyle/>
          <a:p>
            <a:pPr>
              <a:lnSpc>
                <a:spcPct val="80000"/>
              </a:lnSpc>
            </a:pPr>
            <a:r>
              <a:rPr lang="el-GR" altLang="el-GR" sz="2000" b="1"/>
              <a:t>ΥΠΕΠΘ - Γ7/104235/28-9-2004</a:t>
            </a:r>
            <a:endParaRPr lang="el-GR" altLang="el-GR" sz="2000"/>
          </a:p>
          <a:p>
            <a:pPr>
              <a:lnSpc>
                <a:spcPct val="80000"/>
              </a:lnSpc>
            </a:pPr>
            <a:r>
              <a:rPr lang="el-GR" altLang="el-GR" sz="2000"/>
              <a:t>ΘΕΜΑ:Κοινή χρήση Εργαστηρίου Φυσικών Επιστημών από συστεγαζόμενα σχολεία.</a:t>
            </a:r>
          </a:p>
          <a:p>
            <a:pPr>
              <a:lnSpc>
                <a:spcPct val="80000"/>
              </a:lnSpc>
            </a:pPr>
            <a:r>
              <a:rPr lang="el-GR" altLang="el-GR" sz="2000"/>
              <a:t>ΣΧΕΤ: Υ.Α. 42270/Γ7/7-5-2004</a:t>
            </a:r>
          </a:p>
          <a:p>
            <a:pPr>
              <a:lnSpc>
                <a:spcPct val="80000"/>
              </a:lnSpc>
            </a:pPr>
            <a:endParaRPr lang="el-GR" altLang="el-GR" sz="2000"/>
          </a:p>
          <a:p>
            <a:pPr>
              <a:lnSpc>
                <a:spcPct val="80000"/>
              </a:lnSpc>
            </a:pPr>
            <a:r>
              <a:rPr lang="el-GR" altLang="el-GR" sz="2000"/>
              <a:t>Με σκοπό την εφαρμογή της Υ.Α. 42270/Γ7/7-5-2004 και την όσο το δυνατόν πληρέστερη αξιοποίηση των εργαστηρίων Φυσικών Επιστημών των Σχολείων Δευτεροβάθμιας Εκπαίδευσης της χώρας,</a:t>
            </a:r>
          </a:p>
          <a:p>
            <a:pPr>
              <a:lnSpc>
                <a:spcPct val="80000"/>
              </a:lnSpc>
            </a:pPr>
            <a:r>
              <a:rPr lang="el-GR" altLang="el-GR" sz="2000"/>
              <a:t>ΑΠΟΦΑΣΙΖΟΥΜΕ</a:t>
            </a:r>
          </a:p>
          <a:p>
            <a:pPr>
              <a:lnSpc>
                <a:spcPct val="80000"/>
              </a:lnSpc>
            </a:pPr>
            <a:r>
              <a:rPr lang="el-GR" altLang="el-GR" sz="2000"/>
              <a:t>Στα συστεγαζόμενα σχολεία, στα οποία υπάρχει ένα σχολικό εργαστήριο Φυσικών Επιστημών και λειτουργούν στην ίδια ή στην αντίθετη βάρδια, το εργαστήριο αυτό να χρησιμοποιείται από όλα τα σχολεία.</a:t>
            </a:r>
          </a:p>
          <a:p>
            <a:pPr>
              <a:lnSpc>
                <a:spcPct val="80000"/>
              </a:lnSpc>
            </a:pPr>
            <a:r>
              <a:rPr lang="el-GR" altLang="el-GR" sz="2000"/>
              <a:t>Οι διευθυντές των σχολείων θα πρέπει να συνεργάζονται μεταξύ τους και με τους υπευθύνους του σχολικού εργαστηρίου Φυσικών Επιστημών (ένας για κάθε σχολείο), ώστε να διευκολύνεται η από κοινού χρήση του εργαστηρίου.</a:t>
            </a:r>
          </a:p>
          <a:p>
            <a:pPr>
              <a:lnSpc>
                <a:spcPct val="80000"/>
              </a:lnSpc>
            </a:pPr>
            <a:r>
              <a:rPr lang="el-GR" altLang="el-GR" sz="2000"/>
              <a:t>Οι Υπεύθυνοι του σχολικού εργαστηρίου Φυσικών Επιστημών θα έχουν από κοινού την ευθύνη του εργαστηρίου, ο καθένας για τις ώρες που το χρησιμοποιεί.</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750" y="274638"/>
            <a:ext cx="8147050" cy="706437"/>
          </a:xfrm>
        </p:spPr>
        <p:txBody>
          <a:bodyPr/>
          <a:lstStyle/>
          <a:p>
            <a:r>
              <a:rPr lang="el-GR" altLang="el-GR" sz="1600" b="1"/>
              <a:t>Λειτουργία Εργαστηρίων Φυσικών Επιστημών στα Γυμνάσια και τα Ενιαία  </a:t>
            </a:r>
            <a:br>
              <a:rPr lang="el-GR" altLang="el-GR" sz="1600" b="1"/>
            </a:br>
            <a:r>
              <a:rPr lang="el-GR" altLang="el-GR" sz="1600" b="1"/>
              <a:t>             Λύκεια </a:t>
            </a:r>
            <a:r>
              <a:rPr lang="el-GR" altLang="el-GR" sz="1600"/>
              <a:t>(2388/Γ2/23-6-2000)</a:t>
            </a:r>
          </a:p>
        </p:txBody>
      </p:sp>
      <p:sp>
        <p:nvSpPr>
          <p:cNvPr id="16387" name="Rectangle 3"/>
          <p:cNvSpPr>
            <a:spLocks noGrp="1" noChangeArrowheads="1"/>
          </p:cNvSpPr>
          <p:nvPr>
            <p:ph type="body" idx="1"/>
          </p:nvPr>
        </p:nvSpPr>
        <p:spPr>
          <a:xfrm>
            <a:off x="323850" y="981075"/>
            <a:ext cx="8362950" cy="5543550"/>
          </a:xfrm>
        </p:spPr>
        <p:txBody>
          <a:bodyPr/>
          <a:lstStyle/>
          <a:p>
            <a:pPr>
              <a:lnSpc>
                <a:spcPct val="80000"/>
              </a:lnSpc>
              <a:buFontTx/>
              <a:buNone/>
            </a:pPr>
            <a:r>
              <a:rPr lang="el-GR" altLang="el-GR" sz="800"/>
              <a:t> 	</a:t>
            </a:r>
          </a:p>
          <a:p>
            <a:pPr>
              <a:lnSpc>
                <a:spcPct val="80000"/>
              </a:lnSpc>
              <a:buFontTx/>
              <a:buNone/>
            </a:pPr>
            <a:r>
              <a:rPr lang="el-GR" altLang="el-GR" sz="1400"/>
              <a:t>Τα εργαστήρια Φυσικών Επιστημών που αναπτύσσονται στα Ενιαία Λύκεια τα τελευταία χρόνια έχουν σχεδιαστεί σύμφωνα με τις πιο εξελιγμένες παιδαγωγικές αντιλήψεις,  οπλίζονται με μοντέρνο, ακριβό και αξιόπιστο εποπτικό υλικό και αναμένεται ότι θα συμβάλλουν στον εκσυγχρονισμό της διδασκαλίας των αντίστοιχων μαθημάτων. </a:t>
            </a:r>
          </a:p>
          <a:p>
            <a:pPr>
              <a:lnSpc>
                <a:spcPct val="80000"/>
              </a:lnSpc>
              <a:buFontTx/>
              <a:buNone/>
            </a:pPr>
            <a:r>
              <a:rPr lang="el-GR" altLang="el-GR" sz="1400"/>
              <a:t>Η εργαστηριακή εξάσκηση των μαθητών προβλέπεται από τα ισχύοντα προγράμματα σπουδών και αποτελεί οργανικό τμήμα της διδασκαλίας των αντιστοίχων μαθημάτων</a:t>
            </a:r>
          </a:p>
          <a:p>
            <a:pPr>
              <a:lnSpc>
                <a:spcPct val="80000"/>
              </a:lnSpc>
              <a:buFontTx/>
              <a:buNone/>
            </a:pPr>
            <a:r>
              <a:rPr lang="el-GR" altLang="el-GR" sz="1400"/>
              <a:t>Η λειτουργία αυτών των εργαστηρίων θα αρχίσει σταδιακά από το επόμενο σχολικό έτος  2000-2001.</a:t>
            </a:r>
          </a:p>
          <a:p>
            <a:pPr>
              <a:lnSpc>
                <a:spcPct val="80000"/>
              </a:lnSpc>
              <a:buFontTx/>
              <a:buNone/>
            </a:pPr>
            <a:r>
              <a:rPr lang="el-GR" altLang="el-GR" sz="1400"/>
              <a:t>Κατά το πρώτο έτος (2000-2001)</a:t>
            </a:r>
            <a:r>
              <a:rPr lang="el-GR" altLang="el-GR" sz="1400" i="1"/>
              <a:t> </a:t>
            </a:r>
            <a:r>
              <a:rPr lang="el-GR" altLang="el-GR" sz="1400"/>
              <a:t>της γενικευμένης εφαρμογής της Εργαστηριακής  διδασκαλίας των Φυσικών Μαθημάτων θα πραγματοποιηθούν σε όλα τα Ενιαία Λύκεια και        τις Λυκειακές τάξεις της χώρας, λίγα και απλά πειράματα επιδείξεως μεταξύ αυτών που προτείνονται στα εγκεκριμένα προγράμματα σπουδών των αντίστοιχων μαθημάτων.</a:t>
            </a:r>
          </a:p>
          <a:p>
            <a:pPr>
              <a:lnSpc>
                <a:spcPct val="80000"/>
              </a:lnSpc>
              <a:buFontTx/>
              <a:buNone/>
            </a:pPr>
            <a:r>
              <a:rPr lang="el-GR" altLang="el-GR" sz="1400"/>
              <a:t>Η Δ/νση Σπουδών Β/θμιας Εκπ/σης θα καθορίσει έγκαιρα, σύμφωνα με το διαθέσιμο εξοπλισμό, τις παραπάνω εργαστηριακές δραστηριότητες.</a:t>
            </a:r>
          </a:p>
          <a:p>
            <a:pPr>
              <a:lnSpc>
                <a:spcPct val="80000"/>
              </a:lnSpc>
              <a:buFontTx/>
              <a:buNone/>
            </a:pPr>
            <a:r>
              <a:rPr lang="el-GR" altLang="el-GR" sz="1400"/>
              <a:t>Από το σχολικό έτος 2001-2002 θα επεκταθεί σταδιακά η εργαστηριακή διδασκαλία των αντίστοιχων μαθημάτων (Φυσικής, Χημείας και Βιολογίας) σε μεγαλύτερο τμήμα της διδακτέας ύλης.</a:t>
            </a:r>
          </a:p>
          <a:p>
            <a:pPr>
              <a:lnSpc>
                <a:spcPct val="80000"/>
              </a:lnSpc>
              <a:buFontTx/>
              <a:buNone/>
            </a:pPr>
            <a:r>
              <a:rPr lang="el-GR" altLang="el-GR" sz="1400"/>
              <a:t>Την τεχνική και οργανωτική υποστήριξη των παραπάνω δραστηριοτήτων έχουν αναλάβει τα κατά τόπους Εργαστηριακά Κέντρα Φυσικών Επιστημών (Ε.Κ.Φ.Ε.) στα οποία θα πρέπει           να απευθύνονται οι Σχολικές Μονάδες για την επίλυση οποιουδήποτε σχετικού  προβλήματος.</a:t>
            </a:r>
          </a:p>
          <a:p>
            <a:pPr>
              <a:lnSpc>
                <a:spcPct val="80000"/>
              </a:lnSpc>
              <a:buFontTx/>
              <a:buNone/>
            </a:pPr>
            <a:r>
              <a:rPr lang="el-GR" altLang="el-GR" sz="1400" b="1"/>
              <a:t>Το κόστος των μικροεξαρτημάτων των πειραματικών διατάξεων και των αναλωσίμων θα καλυφθεί από τα λειτουργικά έξοδα των Σχολείων.</a:t>
            </a:r>
          </a:p>
          <a:p>
            <a:pPr>
              <a:lnSpc>
                <a:spcPct val="80000"/>
              </a:lnSpc>
              <a:buFontTx/>
              <a:buNone/>
            </a:pPr>
            <a:r>
              <a:rPr lang="el-GR" altLang="el-GR" sz="1400"/>
              <a:t>Το ΥΠΕΠΘ με ανησυχία διαπιστώνει ότι παρατηρούνται φθορές και καταστροφές στους νέους εργαστηριακούς χώρους και τον εξοπλισμό σε συχνότητα που δεν είναι αποδεκτή. Επίσης </a:t>
            </a:r>
            <a:r>
              <a:rPr lang="el-GR" altLang="el-GR" sz="1400" b="1"/>
              <a:t>οι χώροι αυτοί συχνά καθίστανται ανενεργοί διότι χρησιμοποιούνται για τη στέγαση τμημάτων κατευθύνσεων ή μαθημάτων επιλογής.</a:t>
            </a:r>
          </a:p>
          <a:p>
            <a:pPr>
              <a:lnSpc>
                <a:spcPct val="80000"/>
              </a:lnSpc>
              <a:buFontTx/>
              <a:buNone/>
            </a:pPr>
            <a:r>
              <a:rPr lang="el-GR" altLang="el-GR" sz="1400"/>
              <a:t>Το μέγεθος της ανθρώπινης προσπάθειας που έχει καταβληθεί από τις εκατοντάδες των εθελοντών εκπαιδευτικών σε όλη την χώρα, τα οικονομικά και τεχνικά μέσα που έχουν διατεθεί μέχρι σήμερα και αυτά που θα διατεθούν στο άμεσο μέλλον και κυρίως οι εκπαιδευτικές ελπίδες που έχουν επενδυθεί σ' αυτό το τεράστιο για τα Ελληνικά δεδομένα έργο επιβάλλουν την αποτελεσματική προστασία των νέων Εργαστηρίων.</a:t>
            </a:r>
          </a:p>
          <a:p>
            <a:pPr>
              <a:lnSpc>
                <a:spcPct val="80000"/>
              </a:lnSpc>
              <a:buFontTx/>
              <a:buNone/>
            </a:pPr>
            <a:endParaRPr lang="el-GR" altLang="el-GR" sz="1400" b="1"/>
          </a:p>
          <a:p>
            <a:pPr>
              <a:lnSpc>
                <a:spcPct val="80000"/>
              </a:lnSpc>
              <a:buFontTx/>
              <a:buNone/>
            </a:pPr>
            <a:endParaRPr lang="el-GR" altLang="el-GR" sz="14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274638"/>
            <a:ext cx="8218487" cy="777875"/>
          </a:xfrm>
        </p:spPr>
        <p:txBody>
          <a:bodyPr/>
          <a:lstStyle/>
          <a:p>
            <a:r>
              <a:rPr lang="el-GR" altLang="el-GR" sz="1600" b="1"/>
              <a:t>Λειτουργία Εργαστηρίων Φυσικών Επιστημών στα Γυμνάσια και τα Ενιαία  </a:t>
            </a:r>
            <a:br>
              <a:rPr lang="el-GR" altLang="el-GR" sz="1600" b="1"/>
            </a:br>
            <a:r>
              <a:rPr lang="el-GR" altLang="el-GR" sz="1600" b="1"/>
              <a:t>             Λύκεια </a:t>
            </a:r>
            <a:r>
              <a:rPr lang="el-GR" altLang="el-GR" sz="1600"/>
              <a:t>(2388/Γ2/23-6-2000)</a:t>
            </a:r>
          </a:p>
        </p:txBody>
      </p:sp>
      <p:sp>
        <p:nvSpPr>
          <p:cNvPr id="17411" name="Rectangle 3"/>
          <p:cNvSpPr>
            <a:spLocks noGrp="1" noChangeArrowheads="1"/>
          </p:cNvSpPr>
          <p:nvPr>
            <p:ph type="body" idx="1"/>
          </p:nvPr>
        </p:nvSpPr>
        <p:spPr>
          <a:xfrm>
            <a:off x="395288" y="1125538"/>
            <a:ext cx="8208962" cy="5399087"/>
          </a:xfrm>
        </p:spPr>
        <p:txBody>
          <a:bodyPr/>
          <a:lstStyle/>
          <a:p>
            <a:pPr>
              <a:lnSpc>
                <a:spcPct val="80000"/>
              </a:lnSpc>
              <a:buFontTx/>
              <a:buNone/>
            </a:pPr>
            <a:r>
              <a:rPr lang="el-GR" altLang="el-GR" sz="1600" b="1"/>
              <a:t>11.Για τους παραπάνω λόγους οι αίθουσες που διαμορφώνονται σε εργαστήρια Φυσικών Επιστημών θα χρησιμοποιηθούν αποκλειστικά για την διδασκαλία των παραπάνω μαθημάτων.</a:t>
            </a:r>
          </a:p>
          <a:p>
            <a:pPr>
              <a:lnSpc>
                <a:spcPct val="80000"/>
              </a:lnSpc>
              <a:buFontTx/>
              <a:buNone/>
            </a:pPr>
            <a:r>
              <a:rPr lang="el-GR" altLang="el-GR" sz="1600" b="1"/>
              <a:t>12. Για οποιονδήποτε λόγο δεν επιτρέπεται η στέγαση τμήματος μαθητών (Γενικής Παιδείας, Κατεύθυνσης ή Επιλογής) σε αίθουσα εργαστηρίου Φυσικών Επιστημών ανεξάρτητα από                 το στάδιο στο οποίο βρίσκονται οι διαδικασίες διαμόρφωσης (Α' ή Β' του έργου).</a:t>
            </a:r>
          </a:p>
          <a:p>
            <a:pPr>
              <a:lnSpc>
                <a:spcPct val="80000"/>
              </a:lnSpc>
              <a:buFontTx/>
              <a:buNone/>
            </a:pPr>
            <a:r>
              <a:rPr lang="el-GR" altLang="el-GR" sz="1600" b="1"/>
              <a:t>Οι προϊστάμενοι των κατά τόπους Δ/νσεων και Γραφείων Β/θμιας Εκπ/σης παρακαλούνται κατά την κατανομή του μαθητικού δυναμικού στα Ενιαία Λύκεια να λάβουν ιδιαίτερη              </a:t>
            </a:r>
            <a:r>
              <a:rPr lang="el-GR" altLang="el-GR" sz="1600" b="1" i="1"/>
              <a:t> </a:t>
            </a:r>
            <a:r>
              <a:rPr lang="el-GR" altLang="el-GR" sz="1600" b="1"/>
              <a:t>πρόνοια για την πιστή εφαρμογή του παραπάνω παραγράφων «11» και «12».</a:t>
            </a:r>
          </a:p>
          <a:p>
            <a:pPr>
              <a:lnSpc>
                <a:spcPct val="80000"/>
              </a:lnSpc>
              <a:buFontTx/>
              <a:buNone/>
            </a:pPr>
            <a:r>
              <a:rPr lang="el-GR" altLang="el-GR" sz="1600" b="1"/>
              <a:t>Στις περιπτώσεις που εμφανίζεται διαπιστωμένη στενότητα χώρων η οποία δεν μπορεί να αντιμετωπιστεί με κατάλληλη κατανομή των μαθητών στα γειτονικά Ενιαία Λύκεια, με την καθοδήγηση των προϊσταμένων των Γραφείων και των Δ/νσεων θα εφαρμόζεται             αναδιάταξη του σχολικού χώρου σε αίθουσες μαθημάτων ή ένα μέρος του σχολείου θα  λειτουργεί σε διπλή βάρδια.</a:t>
            </a:r>
          </a:p>
          <a:p>
            <a:pPr>
              <a:lnSpc>
                <a:spcPct val="80000"/>
              </a:lnSpc>
              <a:buFontTx/>
              <a:buNone/>
            </a:pPr>
            <a:r>
              <a:rPr lang="el-GR" altLang="el-GR" sz="1600" b="1"/>
              <a:t>Στις περιπτώσεις που θα προκριθεί η λύση της αναδιάταξης σε αίθουσες μαθημάτων, στα εργαστήρια Φυσικών Επιστημών θα εγκατασταθούν αποκλειστικά καθηγητές του κλάδου ΠΕ4.</a:t>
            </a:r>
          </a:p>
          <a:p>
            <a:pPr>
              <a:lnSpc>
                <a:spcPct val="80000"/>
              </a:lnSpc>
              <a:buFontTx/>
              <a:buNone/>
            </a:pPr>
            <a:r>
              <a:rPr lang="el-GR" altLang="el-GR" sz="1400"/>
              <a:t>Η πιστή εφαρμογή της παρούσης (της οποίας θα λάβουν γνώση ενυπόγραφα όλοι οι</a:t>
            </a:r>
          </a:p>
          <a:p>
            <a:pPr>
              <a:lnSpc>
                <a:spcPct val="80000"/>
              </a:lnSpc>
              <a:buFontTx/>
              <a:buNone/>
            </a:pPr>
            <a:r>
              <a:rPr lang="el-GR" altLang="el-GR" sz="1400"/>
              <a:t>     καθηγητές του κλάδου ΠΕ 4) ανατίθεται στους προϊσταμένους των Δ/νσεων και των Γραφείων  </a:t>
            </a:r>
          </a:p>
          <a:p>
            <a:pPr>
              <a:lnSpc>
                <a:spcPct val="80000"/>
              </a:lnSpc>
              <a:buFontTx/>
              <a:buNone/>
            </a:pPr>
            <a:r>
              <a:rPr lang="el-GR" altLang="el-GR" sz="1400"/>
              <a:t>     Β/θμιας Εκπ/σης.</a:t>
            </a:r>
          </a:p>
          <a:p>
            <a:pPr>
              <a:lnSpc>
                <a:spcPct val="80000"/>
              </a:lnSpc>
              <a:buFontTx/>
              <a:buNone/>
            </a:pPr>
            <a:r>
              <a:rPr lang="el-GR" altLang="el-GR" sz="1400"/>
              <a:t>  </a:t>
            </a:r>
            <a:r>
              <a:rPr lang="el-GR" altLang="el-GR" sz="1400" i="1"/>
              <a:t>                                         </a:t>
            </a:r>
            <a:r>
              <a:rPr lang="el-GR" altLang="el-GR" sz="1400" b="1"/>
              <a:t>                                                                            Ο</a:t>
            </a:r>
            <a:r>
              <a:rPr lang="el-GR" altLang="el-GR" sz="1400"/>
              <a:t> </a:t>
            </a:r>
            <a:r>
              <a:rPr lang="el-GR" altLang="el-GR" sz="1400" b="1"/>
              <a:t>ΥΦΥΠΟΥΡΓΟΣ                                                                      </a:t>
            </a:r>
          </a:p>
          <a:p>
            <a:pPr>
              <a:lnSpc>
                <a:spcPct val="80000"/>
              </a:lnSpc>
              <a:buFontTx/>
              <a:buNone/>
            </a:pPr>
            <a:r>
              <a:rPr lang="el-GR" altLang="el-GR" sz="1400" b="1"/>
              <a:t>                                                                                                          ΦΙΛΙΠΠΟΣ ΠΕΤΣΑΛΝΙΚΟΣ </a:t>
            </a:r>
          </a:p>
          <a:p>
            <a:pPr>
              <a:lnSpc>
                <a:spcPct val="80000"/>
              </a:lnSpc>
              <a:buFontTx/>
              <a:buNone/>
            </a:pPr>
            <a:endParaRPr lang="el-GR" altLang="el-GR" sz="1400"/>
          </a:p>
          <a:p>
            <a:pPr>
              <a:lnSpc>
                <a:spcPct val="80000"/>
              </a:lnSpc>
              <a:buFontTx/>
              <a:buNone/>
            </a:pPr>
            <a:endParaRPr lang="el-GR" altLang="el-GR"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188913"/>
            <a:ext cx="8218487" cy="850900"/>
          </a:xfrm>
        </p:spPr>
        <p:txBody>
          <a:bodyPr/>
          <a:lstStyle/>
          <a:p>
            <a:r>
              <a:rPr lang="el-GR" altLang="el-GR" sz="1800" b="1"/>
              <a:t>«Μη αλλαγή χρήσης των εργαστηρίων Φυσικών Επιστημών των</a:t>
            </a:r>
            <a:br>
              <a:rPr lang="el-GR" altLang="el-GR" sz="1800" b="1"/>
            </a:br>
            <a:r>
              <a:rPr lang="el-GR" altLang="el-GR" sz="1800" b="1"/>
              <a:t>σχολείων»(131773/Γ7/ 22-11-2005)</a:t>
            </a:r>
            <a:r>
              <a:rPr lang="el-GR" altLang="el-GR" sz="4000"/>
              <a:t> </a:t>
            </a:r>
          </a:p>
        </p:txBody>
      </p:sp>
      <p:sp>
        <p:nvSpPr>
          <p:cNvPr id="18435" name="Rectangle 3"/>
          <p:cNvSpPr>
            <a:spLocks noGrp="1" noChangeArrowheads="1"/>
          </p:cNvSpPr>
          <p:nvPr>
            <p:ph type="body" idx="1"/>
          </p:nvPr>
        </p:nvSpPr>
        <p:spPr>
          <a:xfrm>
            <a:off x="395288" y="1196975"/>
            <a:ext cx="8291512" cy="5111750"/>
          </a:xfrm>
        </p:spPr>
        <p:txBody>
          <a:bodyPr/>
          <a:lstStyle/>
          <a:p>
            <a:pPr>
              <a:lnSpc>
                <a:spcPct val="80000"/>
              </a:lnSpc>
              <a:buFontTx/>
              <a:buNone/>
            </a:pPr>
            <a:r>
              <a:rPr lang="el-GR" altLang="el-GR" sz="800"/>
              <a:t>	</a:t>
            </a:r>
          </a:p>
          <a:p>
            <a:pPr>
              <a:lnSpc>
                <a:spcPct val="80000"/>
              </a:lnSpc>
              <a:buFontTx/>
              <a:buNone/>
            </a:pPr>
            <a:r>
              <a:rPr lang="el-GR" altLang="el-GR" sz="1600" b="1"/>
              <a:t>Στα σχολεία της Β/θμιας Εκπ/σης  έχουν αναπτυχθεί εργαστήρια Φυσικών Επιστημών. Τα εργαστήρια αυτά έχουν προφανή σκοπό χρήσης την εργαστηριακή εξάσκηση των μαθητών στα πλαίσια της διδασκαλίας των Φυσικών μαθημάτων. Η εργαστηριακή διδασκαλία προβλέπεται στα ισχύοντα προγράμματα σπουδών και καθορίζεται ειδικότερα  με Υπουργική Απόφαση.</a:t>
            </a:r>
            <a:endParaRPr lang="el-GR" altLang="el-GR" sz="1600"/>
          </a:p>
          <a:p>
            <a:pPr>
              <a:lnSpc>
                <a:spcPct val="80000"/>
              </a:lnSpc>
              <a:buFontTx/>
              <a:buNone/>
            </a:pPr>
            <a:r>
              <a:rPr lang="el-GR" altLang="el-GR" sz="1600"/>
              <a:t>Ειδικότερα για τα εργαστήρια Φ. Ε. που έχουν δημιουργηθεί στα Ενιαία Λύκεια μέσω του ΕΠΕΑΕΚ, η υποχρέωση αποκλειστικής χρήσης αυτών για τον ανωτέρω σκοπό, επιβάλλεται και απορρέει από το θεσμικό και κανονιστικό πλαίσιο που διέπει το «Κοινοτικό Πλαίσιο Στήριξης».</a:t>
            </a:r>
            <a:endParaRPr lang="el-GR" altLang="el-GR" sz="1600" b="1"/>
          </a:p>
          <a:p>
            <a:pPr>
              <a:lnSpc>
                <a:spcPct val="80000"/>
              </a:lnSpc>
              <a:buFontTx/>
              <a:buNone/>
            </a:pPr>
            <a:r>
              <a:rPr lang="el-GR" altLang="el-GR" sz="1600" b="1"/>
              <a:t>Για τους παραπάνω λόγους οι αίθουσες που διαμορφώνονται σε </a:t>
            </a:r>
            <a:r>
              <a:rPr lang="el-GR" altLang="el-GR" sz="1600"/>
              <a:t>εργαστήρια Φ. Ε. θα</a:t>
            </a:r>
            <a:r>
              <a:rPr lang="el-GR" altLang="el-GR" sz="1600" b="1"/>
              <a:t> </a:t>
            </a:r>
            <a:r>
              <a:rPr lang="el-GR" altLang="el-GR" sz="1600"/>
              <a:t>πρέπει να χρησιμοποιούνται αποκλειστικά για τον σκοπό αυτό</a:t>
            </a:r>
            <a:r>
              <a:rPr lang="el-GR" altLang="el-GR" sz="1600" b="1"/>
              <a:t>. Για οποιονδήποτε λόγο δεν επιτρέπεται η αλλαγή χρήσης τους ή η στέγαση τμήματος μαθητών σε αίθουσα εργαστηρίων Φ. Ε..</a:t>
            </a:r>
          </a:p>
          <a:p>
            <a:pPr>
              <a:lnSpc>
                <a:spcPct val="80000"/>
              </a:lnSpc>
              <a:buFontTx/>
              <a:buNone/>
            </a:pPr>
            <a:r>
              <a:rPr lang="el-GR" altLang="el-GR" sz="1600" b="1"/>
              <a:t>Στις περιπτώσεις που εμφανίζεται διαπιστωμένη στενότητα χώρου και μέχρι οριστικής λύσης του προβλήματος, επιτρέπεται η χρήση αυτών των αιθουσών μόνο για τη διδασκαλία των Φυσικών μαθημάτων. </a:t>
            </a:r>
          </a:p>
          <a:p>
            <a:pPr>
              <a:lnSpc>
                <a:spcPct val="80000"/>
              </a:lnSpc>
              <a:buFontTx/>
              <a:buNone/>
            </a:pPr>
            <a:r>
              <a:rPr lang="el-GR" altLang="el-GR" sz="1600" b="1"/>
              <a:t>Η πιστή εφαρμογή της παρούσης ανατίθεται στους προϊσταμένους των Δ/νσεων και των Γραφείων Β/θμιας Εκπ/σης.</a:t>
            </a:r>
          </a:p>
          <a:p>
            <a:pPr>
              <a:lnSpc>
                <a:spcPct val="80000"/>
              </a:lnSpc>
              <a:buFontTx/>
              <a:buNone/>
            </a:pPr>
            <a:r>
              <a:rPr lang="el-GR" altLang="el-GR" sz="1600" b="1"/>
              <a:t>   Με ευθύνη των Δ/ντών των σχολείων να λάβουν γνώση ενυπόγραφα όλοι οι καθηγητές κλάδου ΠΕ04.</a:t>
            </a:r>
            <a:endParaRPr lang="el-GR" altLang="el-GR" sz="1600"/>
          </a:p>
          <a:p>
            <a:pPr algn="ctr">
              <a:lnSpc>
                <a:spcPct val="80000"/>
              </a:lnSpc>
              <a:buFontTx/>
              <a:buNone/>
            </a:pPr>
            <a:r>
              <a:rPr lang="el-GR" altLang="el-GR" sz="1600"/>
              <a:t>	                               </a:t>
            </a:r>
            <a:r>
              <a:rPr lang="el-GR" altLang="el-GR" sz="1600" b="1"/>
              <a:t>              Ο ΓΕΝΙΚΟΣ ΓΡΑΜΜΑΤΕΑΣ</a:t>
            </a:r>
          </a:p>
          <a:p>
            <a:pPr algn="ctr">
              <a:lnSpc>
                <a:spcPct val="80000"/>
              </a:lnSpc>
              <a:buFontTx/>
              <a:buNone/>
            </a:pPr>
            <a:r>
              <a:rPr lang="el-GR" altLang="el-GR" sz="1600" b="1"/>
              <a:t>                                                         ΑΝΔΡΕΑΣ ΚΑΡΑΜΑΝΟΣ</a:t>
            </a:r>
            <a:endParaRPr lang="el-GR" altLang="el-GR" sz="1600" u="sn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944562"/>
          </a:xfrm>
        </p:spPr>
        <p:txBody>
          <a:bodyPr/>
          <a:lstStyle/>
          <a:p>
            <a:r>
              <a:rPr lang="el-GR" altLang="el-GR" sz="2000" b="1"/>
              <a:t>ΥΠΕΠΘ - 63644/Γ2/19-6-02</a:t>
            </a:r>
            <a:r>
              <a:rPr lang="el-GR" altLang="el-GR" sz="2000"/>
              <a:t/>
            </a:r>
            <a:br>
              <a:rPr lang="el-GR" altLang="el-GR" sz="2000"/>
            </a:br>
            <a:r>
              <a:rPr lang="el-GR" altLang="el-GR" sz="2000"/>
              <a:t>Λειτουργία Εργαστηριακών Κέντρων Φυσικών Επιστημών</a:t>
            </a:r>
            <a:endParaRPr lang="el-GR" altLang="el-GR"/>
          </a:p>
        </p:txBody>
      </p:sp>
      <p:sp>
        <p:nvSpPr>
          <p:cNvPr id="38915" name="Rectangle 3"/>
          <p:cNvSpPr>
            <a:spLocks noGrp="1" noChangeArrowheads="1"/>
          </p:cNvSpPr>
          <p:nvPr>
            <p:ph type="body" idx="1"/>
          </p:nvPr>
        </p:nvSpPr>
        <p:spPr>
          <a:xfrm>
            <a:off x="457200" y="1295400"/>
            <a:ext cx="8229600" cy="4830763"/>
          </a:xfrm>
        </p:spPr>
        <p:txBody>
          <a:bodyPr/>
          <a:lstStyle/>
          <a:p>
            <a:pPr>
              <a:lnSpc>
                <a:spcPct val="80000"/>
              </a:lnSpc>
              <a:buFontTx/>
              <a:buNone/>
            </a:pPr>
            <a:r>
              <a:rPr lang="el-GR" altLang="el-GR" sz="1600"/>
              <a:t>Ο ΥΠΟΥΡΓΟΣ ΕΘΝΙΚΗΣ ΠΑΙΔΕΙΑΣ ΚΑΙ ΘΡΗΣΚΕΥΜΑΤΩΝ</a:t>
            </a:r>
          </a:p>
          <a:p>
            <a:pPr>
              <a:lnSpc>
                <a:spcPct val="80000"/>
              </a:lnSpc>
              <a:buFontTx/>
              <a:buNone/>
            </a:pPr>
            <a:r>
              <a:rPr lang="el-GR" altLang="el-GR" sz="1600"/>
              <a:t>Έχοντας υπόψη:</a:t>
            </a:r>
          </a:p>
          <a:p>
            <a:pPr>
              <a:lnSpc>
                <a:spcPct val="80000"/>
              </a:lnSpc>
            </a:pPr>
            <a:r>
              <a:rPr lang="el-GR" altLang="el-GR" sz="1600"/>
              <a:t>1.	Τις διατάξεις του άρθρου 8 παρ. 4 του Ν. 2986/2002 (ΦΕΚ 24 Α’).</a:t>
            </a:r>
          </a:p>
          <a:p>
            <a:pPr>
              <a:lnSpc>
                <a:spcPct val="80000"/>
              </a:lnSpc>
            </a:pPr>
            <a:r>
              <a:rPr lang="el-GR" altLang="el-GR" sz="1600"/>
              <a:t>2.	Τις διατάξεις του άρθρου 29 Α' του Ν. 1558/1985 (ΦΕΚ 137 Α'), όπως προστέθηκε με το άρθρο 27 του Ν. 2081/1992 (ΦΕΚ 154 Α') και αντικαταστάθηκε με το άρθρο 1 του Ν. 2469/1997 (ΦΕΚ 38 Α').</a:t>
            </a:r>
          </a:p>
          <a:p>
            <a:pPr>
              <a:lnSpc>
                <a:spcPct val="80000"/>
              </a:lnSpc>
            </a:pPr>
            <a:r>
              <a:rPr lang="el-GR" altLang="el-GR" sz="1600"/>
              <a:t>3.	Το γεγονός ότι από τις διατάξεις της παρούσας απόφασης δεν προκαλείται δαπάνη στον κρατικό προϋπολογισμό, αποφασίζουμε:</a:t>
            </a:r>
          </a:p>
          <a:p>
            <a:pPr>
              <a:lnSpc>
                <a:spcPct val="80000"/>
              </a:lnSpc>
              <a:buFontTx/>
              <a:buNone/>
            </a:pPr>
            <a:endParaRPr lang="el-GR" altLang="el-GR" sz="1600"/>
          </a:p>
          <a:p>
            <a:pPr>
              <a:lnSpc>
                <a:spcPct val="80000"/>
              </a:lnSpc>
              <a:buFontTx/>
              <a:buNone/>
            </a:pPr>
            <a:r>
              <a:rPr lang="el-GR" altLang="el-GR" sz="1600"/>
              <a:t>Διαπιστώνουμε ότι έχουν συσταθεί κατά τις διατάξεις του άρθρου 8παρ. 4του Ν. 2986/2002 και λειτουργούν, ανά ένα Εργαστηριακό Κέντρο Φυσικών Επιστημών (ΕΚΦΕ), ανά Διεύθυνση Δευτεροβάθμιας Εκπαίδευσης, ως εξής:</a:t>
            </a:r>
          </a:p>
          <a:p>
            <a:pPr>
              <a:lnSpc>
                <a:spcPct val="80000"/>
              </a:lnSpc>
            </a:pPr>
            <a:r>
              <a:rPr lang="el-GR" altLang="el-GR" sz="1600"/>
              <a:t>ΑΝΑΤΟΛΙΚΗΣ ΜΑΚΕΔΟΝΙΑΣ ΚΑΙ ΘΡΑΚΗΣ</a:t>
            </a:r>
          </a:p>
          <a:p>
            <a:pPr>
              <a:lnSpc>
                <a:spcPct val="80000"/>
              </a:lnSpc>
            </a:pPr>
            <a:r>
              <a:rPr lang="el-GR" altLang="el-GR" sz="1600"/>
              <a:t>1.	Δ/νση Β/θμιας Εκπ/σης 'Εβρου, με έδρα την Αλεξανδρούπολη.</a:t>
            </a:r>
          </a:p>
          <a:p>
            <a:pPr>
              <a:lnSpc>
                <a:spcPct val="80000"/>
              </a:lnSpc>
            </a:pPr>
            <a:r>
              <a:rPr lang="el-GR" altLang="el-GR" sz="1600"/>
              <a:t>2.	Δ/νση Β/θμιας Εκπ/σης Ροδόπης, με έδρα την Κομοτηνή.</a:t>
            </a:r>
          </a:p>
          <a:p>
            <a:pPr>
              <a:lnSpc>
                <a:spcPct val="80000"/>
              </a:lnSpc>
            </a:pPr>
            <a:r>
              <a:rPr lang="el-GR" altLang="el-GR" sz="1600"/>
              <a:t>3.	Δ/νση Β/θμιας Εκπ/σης Ξάνθης, με έδρα την Ξάνθη.</a:t>
            </a:r>
          </a:p>
          <a:p>
            <a:pPr>
              <a:lnSpc>
                <a:spcPct val="80000"/>
              </a:lnSpc>
            </a:pPr>
            <a:r>
              <a:rPr lang="el-GR" altLang="el-GR" sz="1600"/>
              <a:t>4.	Δ/νση Β/θμιας Εκπ/σης Δράμας, με έδρα τη Δράμα.</a:t>
            </a:r>
          </a:p>
          <a:p>
            <a:pPr>
              <a:lnSpc>
                <a:spcPct val="80000"/>
              </a:lnSpc>
            </a:pPr>
            <a:r>
              <a:rPr lang="el-GR" altLang="el-GR" sz="1600"/>
              <a:t>5.	Δ/νση Β/θμιας Εκπ/σης Καβάλας, με έδρα την Καβάλα.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el-GR" altLang="el-GR"/>
          </a:p>
        </p:txBody>
      </p:sp>
      <p:sp>
        <p:nvSpPr>
          <p:cNvPr id="28675" name="Rectangle 3"/>
          <p:cNvSpPr>
            <a:spLocks noGrp="1" noChangeArrowheads="1"/>
          </p:cNvSpPr>
          <p:nvPr>
            <p:ph type="body" idx="1"/>
          </p:nvPr>
        </p:nvSpPr>
        <p:spPr>
          <a:xfrm>
            <a:off x="381000" y="304800"/>
            <a:ext cx="8305800" cy="5821363"/>
          </a:xfrm>
        </p:spPr>
        <p:txBody>
          <a:bodyPr/>
          <a:lstStyle/>
          <a:p>
            <a:pPr>
              <a:lnSpc>
                <a:spcPct val="80000"/>
              </a:lnSpc>
            </a:pPr>
            <a:r>
              <a:rPr lang="el-GR" altLang="el-GR" sz="1800"/>
              <a:t>ΚΕΝΤΡΙΚΗΣ ΜΑΚΕΔΟΝΙΑΣ</a:t>
            </a:r>
          </a:p>
          <a:p>
            <a:pPr>
              <a:lnSpc>
                <a:spcPct val="80000"/>
              </a:lnSpc>
            </a:pPr>
            <a:r>
              <a:rPr lang="el-GR" altLang="el-GR" sz="1800"/>
              <a:t>6.	Δ/νση Β/θμιας Εκπ/σης Σερρών, με έδρα τις Σέρρες.</a:t>
            </a:r>
          </a:p>
          <a:p>
            <a:pPr>
              <a:lnSpc>
                <a:spcPct val="80000"/>
              </a:lnSpc>
            </a:pPr>
            <a:r>
              <a:rPr lang="el-GR" altLang="el-GR" sz="1800"/>
              <a:t>7.	Δ/νση Β/θμιας Εκπ/σης Κιλκίς, με έδρα το Κιλκίς.</a:t>
            </a:r>
          </a:p>
          <a:p>
            <a:pPr>
              <a:lnSpc>
                <a:spcPct val="80000"/>
              </a:lnSpc>
            </a:pPr>
            <a:r>
              <a:rPr lang="el-GR" altLang="el-GR" sz="1800"/>
              <a:t>8.	Δ/νση Β/θμιας Εκπ/σης Χαλκιδικής, με έδρα τον Πολύγυρο.</a:t>
            </a:r>
          </a:p>
          <a:p>
            <a:pPr>
              <a:lnSpc>
                <a:spcPct val="80000"/>
              </a:lnSpc>
            </a:pPr>
            <a:r>
              <a:rPr lang="el-GR" altLang="el-GR" sz="1800"/>
              <a:t>9.	Α' Δ/νση Β/θμιας Εκπ/σης Θεσσαλονίκης, με έδρα το Κέντρο της Θεσσαλονίκης.</a:t>
            </a:r>
          </a:p>
          <a:p>
            <a:pPr>
              <a:lnSpc>
                <a:spcPct val="80000"/>
              </a:lnSpc>
            </a:pPr>
            <a:r>
              <a:rPr lang="el-GR" altLang="el-GR" sz="1800"/>
              <a:t>10.	Β' Δ/νση Β/θμιας Εκπ/σης Θεσσαλονίκης, με έδρα τη Νεάπολη.</a:t>
            </a:r>
          </a:p>
          <a:p>
            <a:pPr>
              <a:lnSpc>
                <a:spcPct val="80000"/>
              </a:lnSpc>
            </a:pPr>
            <a:r>
              <a:rPr lang="el-GR" altLang="el-GR" sz="1800"/>
              <a:t>11.	Δ/νση Β/θμιας Εκπ/σης Πέλλας, με έδρα την 'Εδεσσα.</a:t>
            </a:r>
          </a:p>
          <a:p>
            <a:pPr>
              <a:lnSpc>
                <a:spcPct val="80000"/>
              </a:lnSpc>
            </a:pPr>
            <a:r>
              <a:rPr lang="el-GR" altLang="el-GR" sz="1800"/>
              <a:t>12.	Δ/νση Β/θμιας Εκπ/σης Ημαθίας, με έδρα τη Βέροια.</a:t>
            </a:r>
          </a:p>
          <a:p>
            <a:pPr>
              <a:lnSpc>
                <a:spcPct val="80000"/>
              </a:lnSpc>
            </a:pPr>
            <a:r>
              <a:rPr lang="el-GR" altLang="el-GR" sz="1800"/>
              <a:t>13.	Δ/νση Β/θμιας Εκπ/σης Πιερίας, με έδρα την Κατερίνη.</a:t>
            </a:r>
          </a:p>
          <a:p>
            <a:pPr>
              <a:lnSpc>
                <a:spcPct val="80000"/>
              </a:lnSpc>
            </a:pPr>
            <a:r>
              <a:rPr lang="el-GR" altLang="el-GR" sz="1800"/>
              <a:t>ΔΥΤΙΚΗΣ ΜΑΚΕΔΟΝΙΑΣ</a:t>
            </a:r>
          </a:p>
          <a:p>
            <a:pPr>
              <a:lnSpc>
                <a:spcPct val="80000"/>
              </a:lnSpc>
            </a:pPr>
            <a:r>
              <a:rPr lang="el-GR" altLang="el-GR" sz="1800"/>
              <a:t>14.	Δ/νση Β/θμιας Εκπ/σης Καστοριάς, με έδρα την Καστοριά.</a:t>
            </a:r>
          </a:p>
          <a:p>
            <a:pPr>
              <a:lnSpc>
                <a:spcPct val="80000"/>
              </a:lnSpc>
            </a:pPr>
            <a:r>
              <a:rPr lang="el-GR" altLang="el-GR" sz="1800"/>
              <a:t>15.	Δ/νση Β/θμιας Εκπ/σης Κοζάνης, με έδρα την Κοζάνη.</a:t>
            </a:r>
          </a:p>
          <a:p>
            <a:pPr>
              <a:lnSpc>
                <a:spcPct val="80000"/>
              </a:lnSpc>
            </a:pPr>
            <a:r>
              <a:rPr lang="el-GR" altLang="el-GR" sz="1800"/>
              <a:t>16.	Δ/νση Β/θμιας Εκπ/σης Φλώρινας, με έδρα τη Φλώρινα.</a:t>
            </a:r>
          </a:p>
          <a:p>
            <a:pPr>
              <a:lnSpc>
                <a:spcPct val="80000"/>
              </a:lnSpc>
            </a:pPr>
            <a:r>
              <a:rPr lang="el-GR" altLang="el-GR" sz="1800"/>
              <a:t>17.	Δ/νση Β/θμιας Εκπ/σης Γρεβενών, με έδρα τα Γρεβενά.</a:t>
            </a:r>
          </a:p>
          <a:p>
            <a:pPr>
              <a:lnSpc>
                <a:spcPct val="80000"/>
              </a:lnSpc>
            </a:pPr>
            <a:r>
              <a:rPr lang="el-GR" altLang="el-GR" sz="1800"/>
              <a:t>ΘΕΣΣΑΛΙΑΣ</a:t>
            </a:r>
          </a:p>
          <a:p>
            <a:pPr>
              <a:lnSpc>
                <a:spcPct val="80000"/>
              </a:lnSpc>
            </a:pPr>
            <a:r>
              <a:rPr lang="el-GR" altLang="el-GR" sz="1800"/>
              <a:t>18.	Δ/νση Β/θμιας Εκπ/σης Λάρισας, με έδρα τη Λάρισα.</a:t>
            </a:r>
          </a:p>
          <a:p>
            <a:pPr>
              <a:lnSpc>
                <a:spcPct val="80000"/>
              </a:lnSpc>
            </a:pPr>
            <a:r>
              <a:rPr lang="el-GR" altLang="el-GR" sz="1800"/>
              <a:t>19.	Δ/νση Β/θμιας Εκπ/σης Τρικάλων, με έδρα τα Τρίκαλα.</a:t>
            </a:r>
          </a:p>
          <a:p>
            <a:pPr>
              <a:lnSpc>
                <a:spcPct val="80000"/>
              </a:lnSpc>
            </a:pPr>
            <a:r>
              <a:rPr lang="el-GR" altLang="el-GR" sz="1800"/>
              <a:t>20.	Δ/νση Β/θμιας Εκπ/σης Καρδίτσας, με έδρα την Καρδίτσα</a:t>
            </a:r>
          </a:p>
          <a:p>
            <a:pPr>
              <a:lnSpc>
                <a:spcPct val="80000"/>
              </a:lnSpc>
            </a:pPr>
            <a:r>
              <a:rPr lang="el-GR" altLang="el-GR" sz="1800"/>
              <a:t>21.	Δ/νση Β/θμιας Εκπ/σης Μαγνησίας, με έδρα το Βόλο.</a:t>
            </a:r>
          </a:p>
          <a:p>
            <a:pPr>
              <a:lnSpc>
                <a:spcPct val="80000"/>
              </a:lnSpc>
            </a:pPr>
            <a:endParaRPr lang="el-GR" altLang="el-GR"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endParaRPr lang="el-GR" altLang="el-GR"/>
          </a:p>
        </p:txBody>
      </p:sp>
      <p:sp>
        <p:nvSpPr>
          <p:cNvPr id="29699" name="Rectangle 3"/>
          <p:cNvSpPr>
            <a:spLocks noGrp="1" noChangeArrowheads="1"/>
          </p:cNvSpPr>
          <p:nvPr>
            <p:ph type="body" idx="1"/>
          </p:nvPr>
        </p:nvSpPr>
        <p:spPr>
          <a:xfrm>
            <a:off x="304800" y="304800"/>
            <a:ext cx="8382000" cy="5821363"/>
          </a:xfrm>
        </p:spPr>
        <p:txBody>
          <a:bodyPr/>
          <a:lstStyle/>
          <a:p>
            <a:pPr>
              <a:lnSpc>
                <a:spcPct val="80000"/>
              </a:lnSpc>
            </a:pPr>
            <a:r>
              <a:rPr lang="el-GR" altLang="el-GR" sz="1800"/>
              <a:t>22.	Δ/νση Β/θμιας Εκπ/σης Ιωαννίνων, με έδρα τα Ιωάννινα.</a:t>
            </a:r>
          </a:p>
          <a:p>
            <a:pPr>
              <a:lnSpc>
                <a:spcPct val="80000"/>
              </a:lnSpc>
            </a:pPr>
            <a:r>
              <a:rPr lang="el-GR" altLang="el-GR" sz="1800"/>
              <a:t>23.	Δ/νση Β/θμιας Εκπ/σης Θεσπρωτίας, με έδρα την Ηγουμενίτσα.</a:t>
            </a:r>
          </a:p>
          <a:p>
            <a:pPr>
              <a:lnSpc>
                <a:spcPct val="80000"/>
              </a:lnSpc>
            </a:pPr>
            <a:r>
              <a:rPr lang="el-GR" altLang="el-GR" sz="1800"/>
              <a:t>24.	Δ/νση Β/θμιας Εκπ/σης Άρτας, με έδρα την Άρτα.</a:t>
            </a:r>
          </a:p>
          <a:p>
            <a:pPr>
              <a:lnSpc>
                <a:spcPct val="80000"/>
              </a:lnSpc>
            </a:pPr>
            <a:r>
              <a:rPr lang="el-GR" altLang="el-GR" sz="1800"/>
              <a:t>25.	Δ/νση Β/θμιας Εκπ/σης Πρέβεζας, με έδρα την Πρέβεζα.</a:t>
            </a:r>
          </a:p>
          <a:p>
            <a:pPr>
              <a:lnSpc>
                <a:spcPct val="80000"/>
              </a:lnSpc>
            </a:pPr>
            <a:r>
              <a:rPr lang="el-GR" altLang="el-GR" sz="1800"/>
              <a:t>ΙΟΝΙΩΝ ΝΗΣΙΩΝ</a:t>
            </a:r>
          </a:p>
          <a:p>
            <a:pPr>
              <a:lnSpc>
                <a:spcPct val="80000"/>
              </a:lnSpc>
            </a:pPr>
            <a:r>
              <a:rPr lang="el-GR" altLang="el-GR" sz="1800"/>
              <a:t>26.	Δ/νση Β/θμιας Εκπ/σης Κέρκυρας, με έδρα την Κέρκυρα.</a:t>
            </a:r>
          </a:p>
          <a:p>
            <a:pPr>
              <a:lnSpc>
                <a:spcPct val="80000"/>
              </a:lnSpc>
            </a:pPr>
            <a:r>
              <a:rPr lang="el-GR" altLang="el-GR" sz="1800"/>
              <a:t>27.	Δ/νση Β/θμιας Εκπ/σης Λευκάδας, με έδρα τη Λευκάδα.</a:t>
            </a:r>
          </a:p>
          <a:p>
            <a:pPr>
              <a:lnSpc>
                <a:spcPct val="80000"/>
              </a:lnSpc>
            </a:pPr>
            <a:r>
              <a:rPr lang="el-GR" altLang="el-GR" sz="1800"/>
              <a:t>28.	Δ/νση Β/θμιας Εκπ/σης Κεφαλληνίας, με έδρα το Αργοστόλι.</a:t>
            </a:r>
          </a:p>
          <a:p>
            <a:pPr>
              <a:lnSpc>
                <a:spcPct val="80000"/>
              </a:lnSpc>
            </a:pPr>
            <a:r>
              <a:rPr lang="el-GR" altLang="el-GR" sz="1800"/>
              <a:t>29.	Δ/νση Β/θμιας Εκπ/σης Ζακύνθου, με έδρα τη Ζάκυνθο.</a:t>
            </a:r>
          </a:p>
          <a:p>
            <a:pPr>
              <a:lnSpc>
                <a:spcPct val="80000"/>
              </a:lnSpc>
            </a:pPr>
            <a:r>
              <a:rPr lang="el-GR" altLang="el-GR" sz="1800"/>
              <a:t>ΔΥΤΙΚΗΣ ΕΛΛΑΔΑΣ</a:t>
            </a:r>
          </a:p>
          <a:p>
            <a:pPr>
              <a:lnSpc>
                <a:spcPct val="80000"/>
              </a:lnSpc>
            </a:pPr>
            <a:r>
              <a:rPr lang="el-GR" altLang="el-GR" sz="1800"/>
              <a:t>30.	Δ/νση Β/θμιας Εκπ/σης Αιτωλοακαρνανίας, με έδρα το Αγρίνιο.</a:t>
            </a:r>
          </a:p>
          <a:p>
            <a:pPr>
              <a:lnSpc>
                <a:spcPct val="80000"/>
              </a:lnSpc>
            </a:pPr>
            <a:r>
              <a:rPr lang="el-GR" altLang="el-GR" sz="1800"/>
              <a:t>31.	Δ/νση Β/θμιας Εκπ/σης Αχαΐας, με έδρα την Πάτρα.</a:t>
            </a:r>
          </a:p>
          <a:p>
            <a:pPr>
              <a:lnSpc>
                <a:spcPct val="80000"/>
              </a:lnSpc>
            </a:pPr>
            <a:r>
              <a:rPr lang="el-GR" altLang="el-GR" sz="1800"/>
              <a:t>32.	Δ/νση Β/θμιας Εκπ/σης Ηλείας, με έδρα τον Πύργο.</a:t>
            </a:r>
          </a:p>
          <a:p>
            <a:pPr>
              <a:lnSpc>
                <a:spcPct val="80000"/>
              </a:lnSpc>
            </a:pPr>
            <a:r>
              <a:rPr lang="el-GR" altLang="el-GR" sz="1800"/>
              <a:t>ΣΤΕΡΕΑΣ ΕΛΛΑΔΑΣ</a:t>
            </a:r>
          </a:p>
          <a:p>
            <a:pPr>
              <a:lnSpc>
                <a:spcPct val="80000"/>
              </a:lnSpc>
            </a:pPr>
            <a:r>
              <a:rPr lang="el-GR" altLang="el-GR" sz="1800"/>
              <a:t>33.	Δ/νση Β/θμιας Εκπ/σης Φθιώτιδας, με έδρα τη Λαμία.</a:t>
            </a:r>
          </a:p>
          <a:p>
            <a:pPr>
              <a:lnSpc>
                <a:spcPct val="80000"/>
              </a:lnSpc>
            </a:pPr>
            <a:r>
              <a:rPr lang="el-GR" altLang="el-GR" sz="1800"/>
              <a:t>34.	Δ/νση Β/θμιας Εκπ/σης Ευρυτανίας, με έδρα το Καρπενήσι.</a:t>
            </a:r>
          </a:p>
          <a:p>
            <a:pPr>
              <a:lnSpc>
                <a:spcPct val="80000"/>
              </a:lnSpc>
            </a:pPr>
            <a:r>
              <a:rPr lang="el-GR" altLang="el-GR" sz="1800"/>
              <a:t>35.	Δ/νση Β/θμιας Εκπ/σης Φωκίδας, με έδρα την Άμφισσα.</a:t>
            </a:r>
          </a:p>
          <a:p>
            <a:pPr>
              <a:lnSpc>
                <a:spcPct val="80000"/>
              </a:lnSpc>
            </a:pPr>
            <a:r>
              <a:rPr lang="el-GR" altLang="el-GR" sz="1800"/>
              <a:t>36.	Δ/νση Β/θμιας Εκπ/σης Βοιωτίας, με έδρα τη Λιβαδειά.</a:t>
            </a:r>
          </a:p>
          <a:p>
            <a:pPr>
              <a:lnSpc>
                <a:spcPct val="80000"/>
              </a:lnSpc>
            </a:pPr>
            <a:r>
              <a:rPr lang="el-GR" altLang="el-GR" sz="1800"/>
              <a:t>37.	Δ/νση Β/θμιας Εκπ/σης Εύβοιας, με έδρα τη Χαλκίδα.</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endParaRPr lang="el-GR" altLang="el-GR"/>
          </a:p>
        </p:txBody>
      </p:sp>
      <p:sp>
        <p:nvSpPr>
          <p:cNvPr id="33795" name="Rectangle 3"/>
          <p:cNvSpPr>
            <a:spLocks noGrp="1" noChangeArrowheads="1"/>
          </p:cNvSpPr>
          <p:nvPr>
            <p:ph type="body" idx="1"/>
          </p:nvPr>
        </p:nvSpPr>
        <p:spPr>
          <a:xfrm>
            <a:off x="457200" y="304800"/>
            <a:ext cx="8229600" cy="5821363"/>
          </a:xfrm>
        </p:spPr>
        <p:txBody>
          <a:bodyPr/>
          <a:lstStyle/>
          <a:p>
            <a:pPr>
              <a:lnSpc>
                <a:spcPct val="80000"/>
              </a:lnSpc>
            </a:pPr>
            <a:r>
              <a:rPr lang="el-GR" altLang="el-GR" sz="1800"/>
              <a:t>ΑΤΤΙΚΗΣ</a:t>
            </a:r>
          </a:p>
          <a:p>
            <a:pPr>
              <a:lnSpc>
                <a:spcPct val="80000"/>
              </a:lnSpc>
            </a:pPr>
            <a:r>
              <a:rPr lang="el-GR" altLang="el-GR" sz="1800"/>
              <a:t>38.	Α' Δ/νση Β/θμιας Εκπ/σης της Αθήνας με έδρα τους Αμπελοκήπους.</a:t>
            </a:r>
          </a:p>
          <a:p>
            <a:pPr>
              <a:lnSpc>
                <a:spcPct val="80000"/>
              </a:lnSpc>
            </a:pPr>
            <a:r>
              <a:rPr lang="el-GR" altLang="el-GR" sz="1800"/>
              <a:t>39.	Β' Δ/νση Β/θμιας Εκπ/σης της Αθήνας, με έδρα το Χαλάνδρι.</a:t>
            </a:r>
          </a:p>
          <a:p>
            <a:pPr>
              <a:lnSpc>
                <a:spcPct val="80000"/>
              </a:lnSpc>
            </a:pPr>
            <a:r>
              <a:rPr lang="el-GR" altLang="el-GR" sz="1800"/>
              <a:t>40.	Γ’ Δ/νση Β/θμιας Εκπ/σης της Αθήνας, με έδρα τους Αγίους Αναργύρους.</a:t>
            </a:r>
          </a:p>
          <a:p>
            <a:pPr>
              <a:lnSpc>
                <a:spcPct val="80000"/>
              </a:lnSpc>
            </a:pPr>
            <a:r>
              <a:rPr lang="el-GR" altLang="el-GR" sz="1800"/>
              <a:t>41.	Δ' Δ/νση Β/θμιας Εκπ/σης της Αθήνας, με έδρα τη Νέα Σμύρνη.</a:t>
            </a:r>
          </a:p>
          <a:p>
            <a:pPr>
              <a:lnSpc>
                <a:spcPct val="80000"/>
              </a:lnSpc>
            </a:pPr>
            <a:r>
              <a:rPr lang="el-GR" altLang="el-GR" sz="1800"/>
              <a:t>42.	Δ/νση Β/θμιας Εκπ/σης Ανατολικής Αττικής, με έδρα την Παλλήνη.</a:t>
            </a:r>
          </a:p>
          <a:p>
            <a:pPr>
              <a:lnSpc>
                <a:spcPct val="80000"/>
              </a:lnSpc>
            </a:pPr>
            <a:r>
              <a:rPr lang="el-GR" altLang="el-GR" sz="1800"/>
              <a:t>43.	Δ/νση Β/θμιας Εκπ/σης Δυτικής Αττικής, με έδρα τη Μάνδρα.</a:t>
            </a:r>
          </a:p>
          <a:p>
            <a:pPr>
              <a:lnSpc>
                <a:spcPct val="80000"/>
              </a:lnSpc>
            </a:pPr>
            <a:r>
              <a:rPr lang="el-GR" altLang="el-GR" sz="1800"/>
              <a:t>44.	Δ/νση Β/θμιας Εκπ/σης Πειραιά, με έδρα τη Νίκαια.</a:t>
            </a:r>
          </a:p>
          <a:p>
            <a:pPr>
              <a:lnSpc>
                <a:spcPct val="80000"/>
              </a:lnSpc>
            </a:pPr>
            <a:r>
              <a:rPr lang="el-GR" altLang="el-GR" sz="1800"/>
              <a:t>ΠΕΛΟΠΟΝΝΗΣΟΥ</a:t>
            </a:r>
          </a:p>
          <a:p>
            <a:pPr>
              <a:lnSpc>
                <a:spcPct val="80000"/>
              </a:lnSpc>
            </a:pPr>
            <a:r>
              <a:rPr lang="el-GR" altLang="el-GR" sz="1800"/>
              <a:t>45.	Δ/νση Β/θμιας Εκπ/σης Κορινθίας, με έδρα την Κόρινθο.</a:t>
            </a:r>
          </a:p>
          <a:p>
            <a:pPr>
              <a:lnSpc>
                <a:spcPct val="80000"/>
              </a:lnSpc>
            </a:pPr>
            <a:r>
              <a:rPr lang="el-GR" altLang="el-GR" sz="1800"/>
              <a:t>46.	Δ/νση Β/θμιας Εκπ/σης Αργολίδας, με έδρα το Άργος.</a:t>
            </a:r>
          </a:p>
          <a:p>
            <a:pPr>
              <a:lnSpc>
                <a:spcPct val="80000"/>
              </a:lnSpc>
            </a:pPr>
            <a:r>
              <a:rPr lang="el-GR" altLang="el-GR" sz="1800"/>
              <a:t>47.	Δ/νση Β/θμιας Εκπ/σης Αρκαδίας, με έδρα την Τρίπολη.</a:t>
            </a:r>
          </a:p>
          <a:p>
            <a:pPr>
              <a:lnSpc>
                <a:spcPct val="80000"/>
              </a:lnSpc>
            </a:pPr>
            <a:r>
              <a:rPr lang="el-GR" altLang="el-GR" sz="1800"/>
              <a:t>48.	Δ/νση Β/θμιας Εκπ/σης Λακωνίας, με έδρα τη Σπάρτη.</a:t>
            </a:r>
          </a:p>
          <a:p>
            <a:pPr>
              <a:lnSpc>
                <a:spcPct val="80000"/>
              </a:lnSpc>
            </a:pPr>
            <a:r>
              <a:rPr lang="el-GR" altLang="el-GR" sz="1800"/>
              <a:t>49.	Δ/νση Β/θμιας Εκπ/σης Μεσσηνίας, με έδρα την Καλαμάτα.</a:t>
            </a:r>
          </a:p>
          <a:p>
            <a:pPr>
              <a:lnSpc>
                <a:spcPct val="80000"/>
              </a:lnSpc>
            </a:pPr>
            <a:r>
              <a:rPr lang="el-GR" altLang="el-GR" sz="1800"/>
              <a:t>ΒΟΡΕΙΟΥ ΑΙΓΑΙΟΥ</a:t>
            </a:r>
          </a:p>
          <a:p>
            <a:pPr>
              <a:lnSpc>
                <a:spcPct val="80000"/>
              </a:lnSpc>
            </a:pPr>
            <a:r>
              <a:rPr lang="el-GR" altLang="el-GR" sz="1800"/>
              <a:t>50.	Δ/νση Β/θμιας Εκπ/σης Λέσβου, με έδρα τη Μυτιλήνη.</a:t>
            </a:r>
          </a:p>
          <a:p>
            <a:pPr>
              <a:lnSpc>
                <a:spcPct val="80000"/>
              </a:lnSpc>
            </a:pPr>
            <a:r>
              <a:rPr lang="el-GR" altLang="el-GR" sz="1800"/>
              <a:t>51.	Δ/νση Β/θμιας Εκπ/σης Χίου, με έδρα τη Χίο.</a:t>
            </a:r>
          </a:p>
          <a:p>
            <a:pPr>
              <a:lnSpc>
                <a:spcPct val="80000"/>
              </a:lnSpc>
            </a:pPr>
            <a:r>
              <a:rPr lang="el-GR" altLang="el-GR" sz="1800"/>
              <a:t>52.	Δ/νση Β/θμιας Εκπ/σης Σάμου, με έδρα τη Σάμο.</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l-GR" altLang="el-GR"/>
          </a:p>
        </p:txBody>
      </p:sp>
      <p:sp>
        <p:nvSpPr>
          <p:cNvPr id="31747" name="Rectangle 3"/>
          <p:cNvSpPr>
            <a:spLocks noGrp="1" noChangeArrowheads="1"/>
          </p:cNvSpPr>
          <p:nvPr>
            <p:ph type="body" idx="1"/>
          </p:nvPr>
        </p:nvSpPr>
        <p:spPr>
          <a:xfrm>
            <a:off x="381000" y="304800"/>
            <a:ext cx="8305800" cy="5821363"/>
          </a:xfrm>
        </p:spPr>
        <p:txBody>
          <a:bodyPr/>
          <a:lstStyle/>
          <a:p>
            <a:pPr>
              <a:lnSpc>
                <a:spcPct val="80000"/>
              </a:lnSpc>
            </a:pPr>
            <a:r>
              <a:rPr lang="el-GR" altLang="el-GR" sz="2000"/>
              <a:t>ΝΟΤΙΟΥ ΑΙΓΑΙΟΥ</a:t>
            </a:r>
          </a:p>
          <a:p>
            <a:pPr>
              <a:lnSpc>
                <a:spcPct val="80000"/>
              </a:lnSpc>
            </a:pPr>
            <a:r>
              <a:rPr lang="el-GR" altLang="el-GR" sz="2000"/>
              <a:t>53.	Δ/νση Β/θμιας Εκπ/σης Κυκλάδων, με έδρα την Ερμούπολη.</a:t>
            </a:r>
          </a:p>
          <a:p>
            <a:pPr>
              <a:lnSpc>
                <a:spcPct val="80000"/>
              </a:lnSpc>
            </a:pPr>
            <a:r>
              <a:rPr lang="el-GR" altLang="el-GR" sz="2000"/>
              <a:t>54.	Δ/νση Β/θμιας Εκπ/σης Δωδεκανήσου, με έδρα τη Ρόδο.</a:t>
            </a:r>
          </a:p>
          <a:p>
            <a:pPr>
              <a:lnSpc>
                <a:spcPct val="80000"/>
              </a:lnSpc>
            </a:pPr>
            <a:r>
              <a:rPr lang="el-GR" altLang="el-GR" sz="2000"/>
              <a:t>ΚΡΗΤΗΣ</a:t>
            </a:r>
          </a:p>
          <a:p>
            <a:pPr>
              <a:lnSpc>
                <a:spcPct val="80000"/>
              </a:lnSpc>
            </a:pPr>
            <a:r>
              <a:rPr lang="el-GR" altLang="el-GR" sz="2000"/>
              <a:t>55.	Δ/νση Β/θμιας Εκπ/σης Λασιθίου, με έδρα τον Άγιο Νικόλαο.</a:t>
            </a:r>
          </a:p>
          <a:p>
            <a:pPr>
              <a:lnSpc>
                <a:spcPct val="80000"/>
              </a:lnSpc>
            </a:pPr>
            <a:r>
              <a:rPr lang="el-GR" altLang="el-GR" sz="2000"/>
              <a:t>56.	Δ/νση Β/θμιας Εκπ/σης Ηρακλείου, με έδρα το Ηράκλειο.</a:t>
            </a:r>
          </a:p>
          <a:p>
            <a:pPr>
              <a:lnSpc>
                <a:spcPct val="80000"/>
              </a:lnSpc>
            </a:pPr>
            <a:r>
              <a:rPr lang="el-GR" altLang="el-GR" sz="2000"/>
              <a:t>57.	Δ/νση Β/θμιας Εκπ/σης Ρεθύμνης, με έδρα το Ρέθυμνο.</a:t>
            </a:r>
          </a:p>
          <a:p>
            <a:pPr>
              <a:lnSpc>
                <a:spcPct val="80000"/>
              </a:lnSpc>
            </a:pPr>
            <a:r>
              <a:rPr lang="el-GR" altLang="el-GR" sz="2000"/>
              <a:t>58.	Δ/νση Β/θμιας Εκπ/σης Χανίων, με έδρα τα Χανιά.</a:t>
            </a:r>
          </a:p>
          <a:p>
            <a:pPr>
              <a:lnSpc>
                <a:spcPct val="80000"/>
              </a:lnSpc>
            </a:pPr>
            <a:r>
              <a:rPr lang="el-GR" altLang="el-GR" sz="2000"/>
              <a:t>	Η απόφαση αυτή να δημοσιευθεί στην Εφημερίδα της Κυβερνήσεως.</a:t>
            </a:r>
          </a:p>
          <a:p>
            <a:pPr algn="ctr">
              <a:lnSpc>
                <a:spcPct val="80000"/>
              </a:lnSpc>
              <a:buFontTx/>
              <a:buNone/>
            </a:pPr>
            <a:r>
              <a:rPr lang="el-GR" altLang="el-GR" sz="2000"/>
              <a:t>Αθήνα, 19 Ιουνίου 2002</a:t>
            </a:r>
          </a:p>
          <a:p>
            <a:pPr algn="ctr">
              <a:lnSpc>
                <a:spcPct val="80000"/>
              </a:lnSpc>
              <a:buFontTx/>
              <a:buNone/>
            </a:pPr>
            <a:r>
              <a:rPr lang="el-GR" altLang="el-GR" sz="2000"/>
              <a:t>Ο ΥΠΟΥΡΓΟΣ</a:t>
            </a:r>
          </a:p>
          <a:p>
            <a:pPr algn="ctr">
              <a:lnSpc>
                <a:spcPct val="80000"/>
              </a:lnSpc>
              <a:buFontTx/>
              <a:buNone/>
            </a:pPr>
            <a:r>
              <a:rPr lang="el-GR" altLang="el-GR" sz="2000"/>
              <a:t>ΠΕΤΡΟΣ Δ. ΕΥΘΥΜΙΟΥ</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3400" y="274638"/>
            <a:ext cx="8153400" cy="944562"/>
          </a:xfrm>
        </p:spPr>
        <p:txBody>
          <a:bodyPr/>
          <a:lstStyle/>
          <a:p>
            <a:r>
              <a:rPr lang="el-GR" altLang="el-GR" sz="2000" b="1"/>
              <a:t>ΥΠΕΠΘ - 88051/Γ2/2-9-02</a:t>
            </a:r>
            <a:r>
              <a:rPr lang="el-GR" altLang="el-GR" sz="2000"/>
              <a:t/>
            </a:r>
            <a:br>
              <a:rPr lang="el-GR" altLang="el-GR" sz="2000"/>
            </a:br>
            <a:r>
              <a:rPr lang="el-GR" altLang="el-GR" sz="2000"/>
              <a:t>Σύσταση Εργαστηριακών Κέντρων Φυσικών Επιστημών.</a:t>
            </a:r>
          </a:p>
        </p:txBody>
      </p:sp>
      <p:sp>
        <p:nvSpPr>
          <p:cNvPr id="34819" name="Rectangle 3"/>
          <p:cNvSpPr>
            <a:spLocks noGrp="1" noChangeArrowheads="1"/>
          </p:cNvSpPr>
          <p:nvPr>
            <p:ph type="body" idx="1"/>
          </p:nvPr>
        </p:nvSpPr>
        <p:spPr>
          <a:xfrm>
            <a:off x="685800" y="1295400"/>
            <a:ext cx="8001000" cy="5181600"/>
          </a:xfrm>
        </p:spPr>
        <p:txBody>
          <a:bodyPr/>
          <a:lstStyle/>
          <a:p>
            <a:pPr>
              <a:lnSpc>
                <a:spcPct val="80000"/>
              </a:lnSpc>
              <a:buFontTx/>
              <a:buNone/>
            </a:pPr>
            <a:r>
              <a:rPr lang="el-GR" altLang="el-GR" sz="1400"/>
              <a:t>ΟΙ ΥΠΟΥΡΓΟΙ ΟΙΚΟΝΟΜΙΑΣ ΚΑΙ ΟΙΚΟΝΟΜΙΚΩΝ – ΕΘΝΙΚΗΣ ΠΑΙΔΕΙΑΣ ΚΑΙ ΘΡΗΣΚΕΥΜΑΤΩΝ</a:t>
            </a:r>
          </a:p>
          <a:p>
            <a:pPr>
              <a:lnSpc>
                <a:spcPct val="80000"/>
              </a:lnSpc>
            </a:pPr>
            <a:r>
              <a:rPr lang="el-GR" altLang="el-GR" sz="1400"/>
              <a:t>Έχοντας υπόψη:</a:t>
            </a:r>
          </a:p>
          <a:p>
            <a:pPr>
              <a:lnSpc>
                <a:spcPct val="80000"/>
              </a:lnSpc>
            </a:pPr>
            <a:r>
              <a:rPr lang="el-GR" altLang="el-GR" sz="1400"/>
              <a:t>1.	Τις διατάξεις του άρθρου 8 παρ.4 του Ν. 2986/2002 (ΦΕΚ24Α’).</a:t>
            </a:r>
          </a:p>
          <a:p>
            <a:pPr>
              <a:lnSpc>
                <a:spcPct val="80000"/>
              </a:lnSpc>
            </a:pPr>
            <a:r>
              <a:rPr lang="el-GR" altLang="el-GR" sz="1400"/>
              <a:t>2.	Τις διατάξεις του άρθρου 29 Α'του Ν. 1558/1985 (ΦΕΚ 137 Α’), όπως προστέθηκε με το άρθρο 27 του Ν. 2081/1992 (ΦΕΚ 154 Α') και αντικαταστάθηκε με το άρθρο 1 του Ν. 2469/1997 (ΦΕΚ 38 Α').</a:t>
            </a:r>
          </a:p>
          <a:p>
            <a:pPr>
              <a:lnSpc>
                <a:spcPct val="80000"/>
              </a:lnSpc>
            </a:pPr>
            <a:r>
              <a:rPr lang="el-GR" altLang="el-GR" sz="1400"/>
              <a:t>3.	Το γεγονός ότι στις παρακάτω Διευθύνσεις δευτεροβάθμιας Εκπαίδευσης λειτουργεί μεγάλος αριθμός σχολείων, γεωγραφικά διεσπαρμένων.</a:t>
            </a:r>
          </a:p>
          <a:p>
            <a:pPr>
              <a:lnSpc>
                <a:spcPct val="80000"/>
              </a:lnSpc>
            </a:pPr>
            <a:r>
              <a:rPr lang="el-GR" altLang="el-GR" sz="1400"/>
              <a:t>4.	Τις διατάξεις του Π.Δ/τος 81/2002 (ΦΕΚ 57 Α').</a:t>
            </a:r>
          </a:p>
          <a:p>
            <a:pPr>
              <a:lnSpc>
                <a:spcPct val="80000"/>
              </a:lnSpc>
            </a:pPr>
            <a:r>
              <a:rPr lang="el-GR" altLang="el-GR" sz="1400"/>
              <a:t>5.	Την 1100383/1330/Α0006/31.10.2001 απόφαση του Πρωθυπουργού και του Υπουργού Οικονομικών «Καθορισμός αρμοδιοτήτων του Υφυπουργού Οικονομικών» (1485 Β).</a:t>
            </a:r>
          </a:p>
          <a:p>
            <a:pPr>
              <a:lnSpc>
                <a:spcPct val="80000"/>
              </a:lnSpc>
            </a:pPr>
            <a:r>
              <a:rPr lang="el-GR" altLang="el-GR" sz="1400"/>
              <a:t>6.	Το γεγονός ότι από τις διατάξεις της παρούσας απόφασης προκαλείται σε βάρος του κρατικού προϋπολογισμού ετήσια δαπάνη ύψους 423.700 € περίπου, η οποία κατά το τρέχον έτος περιορίζεται στο ποσό των 253.600 € περίπου. Η εν λόγω δαπάνη θα αντιμετωπιστεί τόσο κατά το τρέχον οικ. έτος όσο και κατά τα επόμενα οικ. έτη από τις πιστώσεις του προϋπολογισμού του ΥΠΕΠΘ (Ειδ. Φ. 19 - 220, ΚΑΕ 0200, 0300, 0800, 1000), που θα εγγράφονται προς τούτο, αποφασίζουμε:</a:t>
            </a:r>
          </a:p>
          <a:p>
            <a:pPr>
              <a:lnSpc>
                <a:spcPct val="80000"/>
              </a:lnSpc>
            </a:pPr>
            <a:r>
              <a:rPr lang="el-GR" altLang="el-GR" sz="1400"/>
              <a:t>	Συνιστώνται στις παρακάτω Διευθύνσεις Δευτεροβάθμιας Εκπαίδευσης Εργαστηριακά Κέντρα Φυσικών Επιστημών ως εξής:</a:t>
            </a:r>
          </a:p>
          <a:p>
            <a:pPr>
              <a:lnSpc>
                <a:spcPct val="80000"/>
              </a:lnSpc>
            </a:pPr>
            <a:r>
              <a:rPr lang="el-GR" altLang="el-GR" sz="1400"/>
              <a:t>ΑΝΑΤΟΛΙΚΗ ΜΑΚΕΔΟΝΙΑ ΚΑΙ ΘΡΑΚΗ</a:t>
            </a:r>
          </a:p>
          <a:p>
            <a:pPr>
              <a:lnSpc>
                <a:spcPct val="80000"/>
              </a:lnSpc>
            </a:pPr>
            <a:r>
              <a:rPr lang="el-GR" altLang="el-GR" sz="1400"/>
              <a:t>1.	Δ/νση Β/θμιας Εκπ/σης 'Εβρου. Δεύτερο ΕΚΦΕ με έδρα την Ορεστιάδα.</a:t>
            </a:r>
          </a:p>
          <a:p>
            <a:pPr>
              <a:lnSpc>
                <a:spcPct val="80000"/>
              </a:lnSpc>
            </a:pPr>
            <a:r>
              <a:rPr lang="el-GR" altLang="el-GR" sz="1400"/>
              <a:t>ΚΕΝΤΡΙΚΗ ΜΑΚΕΔΟΝΙΑ</a:t>
            </a:r>
          </a:p>
          <a:p>
            <a:pPr>
              <a:lnSpc>
                <a:spcPct val="80000"/>
              </a:lnSpc>
            </a:pPr>
            <a:r>
              <a:rPr lang="el-GR" altLang="el-GR" sz="1400"/>
              <a:t>2.	Α' Δ/νση Β/θμιας Εκπ/σης Θεσσαλονίκης Δεύτερο ΕΚΦΕ με έδρα την Τούμπα.</a:t>
            </a:r>
          </a:p>
          <a:p>
            <a:pPr>
              <a:lnSpc>
                <a:spcPct val="80000"/>
              </a:lnSpc>
            </a:pPr>
            <a:r>
              <a:rPr lang="el-GR" altLang="el-GR" sz="1400"/>
              <a:t>3.	Β' Δ/νση Β/θμιας Εκπ/σης Θεσσαλονίκης Δεύτερο ΕΚΦΕ με έδρα τον Εύοσμο.</a:t>
            </a:r>
          </a:p>
          <a:p>
            <a:pPr>
              <a:lnSpc>
                <a:spcPct val="80000"/>
              </a:lnSpc>
            </a:pPr>
            <a:r>
              <a:rPr lang="el-GR" altLang="el-GR" sz="1400"/>
              <a:t>ΘΕΣΣΑΛΙΑ</a:t>
            </a:r>
          </a:p>
          <a:p>
            <a:pPr>
              <a:lnSpc>
                <a:spcPct val="80000"/>
              </a:lnSpc>
            </a:pPr>
            <a:r>
              <a:rPr lang="el-GR" altLang="el-GR" sz="1400"/>
              <a:t>4.	Δ/νση Β/θμιας Εκπ/σης Λάρισας. Δεύτερο ΕΚΦΕ με έδρα την Ελασσόνα.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flipV="1">
            <a:off x="304800" y="200025"/>
            <a:ext cx="8382000" cy="74613"/>
          </a:xfrm>
        </p:spPr>
        <p:txBody>
          <a:bodyPr/>
          <a:lstStyle/>
          <a:p>
            <a:endParaRPr lang="el-GR" altLang="el-GR" sz="4000"/>
          </a:p>
        </p:txBody>
      </p:sp>
      <p:sp>
        <p:nvSpPr>
          <p:cNvPr id="35843" name="Rectangle 3"/>
          <p:cNvSpPr>
            <a:spLocks noGrp="1" noChangeArrowheads="1"/>
          </p:cNvSpPr>
          <p:nvPr>
            <p:ph type="body" idx="1"/>
          </p:nvPr>
        </p:nvSpPr>
        <p:spPr>
          <a:xfrm>
            <a:off x="228600" y="228600"/>
            <a:ext cx="8458200" cy="6477000"/>
          </a:xfrm>
        </p:spPr>
        <p:txBody>
          <a:bodyPr/>
          <a:lstStyle/>
          <a:p>
            <a:pPr>
              <a:lnSpc>
                <a:spcPct val="80000"/>
              </a:lnSpc>
            </a:pPr>
            <a:endParaRPr lang="el-GR" altLang="el-GR" sz="800"/>
          </a:p>
          <a:p>
            <a:pPr>
              <a:lnSpc>
                <a:spcPct val="80000"/>
              </a:lnSpc>
              <a:buFontTx/>
              <a:buNone/>
            </a:pPr>
            <a:r>
              <a:rPr lang="el-GR" altLang="el-GR" sz="800"/>
              <a:t>5.</a:t>
            </a:r>
            <a:r>
              <a:rPr lang="el-GR" altLang="el-GR" sz="1000"/>
              <a:t>	</a:t>
            </a:r>
            <a:r>
              <a:rPr lang="el-GR" altLang="el-GR" sz="1200"/>
              <a:t>Δ/νση Β/θμιας Εκπ/σης Αιτωλοακαρνανίας. </a:t>
            </a:r>
          </a:p>
          <a:p>
            <a:pPr>
              <a:lnSpc>
                <a:spcPct val="80000"/>
              </a:lnSpc>
            </a:pPr>
            <a:r>
              <a:rPr lang="el-GR" altLang="el-GR" sz="1200"/>
              <a:t>Δεύτερο ΕΚΦΕ με έδρα το Μεσολόγγι.</a:t>
            </a:r>
          </a:p>
          <a:p>
            <a:pPr>
              <a:lnSpc>
                <a:spcPct val="80000"/>
              </a:lnSpc>
              <a:buFontTx/>
              <a:buNone/>
            </a:pPr>
            <a:r>
              <a:rPr lang="el-GR" altLang="el-GR" sz="1200"/>
              <a:t>6.	Δ/νση Β/θμιας Εκπ/σης Αχαΐας. </a:t>
            </a:r>
          </a:p>
          <a:p>
            <a:pPr>
              <a:lnSpc>
                <a:spcPct val="80000"/>
              </a:lnSpc>
            </a:pPr>
            <a:r>
              <a:rPr lang="el-GR" altLang="el-GR" sz="1200"/>
              <a:t>Δεύτερο ΕΚΦΕ με έδρα το Αίγιο.</a:t>
            </a:r>
          </a:p>
          <a:p>
            <a:pPr>
              <a:lnSpc>
                <a:spcPct val="80000"/>
              </a:lnSpc>
              <a:buFontTx/>
              <a:buNone/>
            </a:pPr>
            <a:r>
              <a:rPr lang="el-GR" altLang="el-GR" sz="1200"/>
              <a:t>ΑΤΤΙΚΗ</a:t>
            </a:r>
          </a:p>
          <a:p>
            <a:pPr>
              <a:lnSpc>
                <a:spcPct val="80000"/>
              </a:lnSpc>
            </a:pPr>
            <a:r>
              <a:rPr lang="el-GR" altLang="el-GR" sz="1200"/>
              <a:t>7.	Α' Δ/νση Β/θμιας Εκπ/σης της Αθήνας.   </a:t>
            </a:r>
          </a:p>
          <a:p>
            <a:pPr>
              <a:lnSpc>
                <a:spcPct val="80000"/>
              </a:lnSpc>
            </a:pPr>
            <a:r>
              <a:rPr lang="el-GR" altLang="el-GR" sz="1200"/>
              <a:t>α) Δεύτερο ΕΚΦΕ με έδρα την Ομόνοια.</a:t>
            </a:r>
          </a:p>
          <a:p>
            <a:pPr>
              <a:lnSpc>
                <a:spcPct val="80000"/>
              </a:lnSpc>
            </a:pPr>
            <a:r>
              <a:rPr lang="el-GR" altLang="el-GR" sz="1200"/>
              <a:t>β) Τρίτο ΕΚΦΕ με έδρα τη Νέα Φιλαδέλφεια.   </a:t>
            </a:r>
          </a:p>
          <a:p>
            <a:pPr>
              <a:lnSpc>
                <a:spcPct val="80000"/>
              </a:lnSpc>
            </a:pPr>
            <a:r>
              <a:rPr lang="el-GR" altLang="el-GR" sz="1200"/>
              <a:t>γ) Τέταρτο ΕΚΦΕ με έδρα την Ηλιούπολη.</a:t>
            </a:r>
          </a:p>
          <a:p>
            <a:pPr>
              <a:lnSpc>
                <a:spcPct val="80000"/>
              </a:lnSpc>
              <a:buFontTx/>
              <a:buNone/>
            </a:pPr>
            <a:r>
              <a:rPr lang="el-GR" altLang="el-GR" sz="1200"/>
              <a:t>8.	Β'Δ/νση Β/θμιας Εκπ/σηςτης Αθήνας. </a:t>
            </a:r>
          </a:p>
          <a:p>
            <a:pPr>
              <a:lnSpc>
                <a:spcPct val="80000"/>
              </a:lnSpc>
            </a:pPr>
            <a:r>
              <a:rPr lang="el-GR" altLang="el-GR" sz="1200"/>
              <a:t>Δεύτερο ΕΚΦΕ με έδρα τη Νέα Ιωνία.</a:t>
            </a:r>
          </a:p>
          <a:p>
            <a:pPr>
              <a:lnSpc>
                <a:spcPct val="80000"/>
              </a:lnSpc>
              <a:buFontTx/>
              <a:buNone/>
            </a:pPr>
            <a:r>
              <a:rPr lang="el-GR" altLang="el-GR" sz="1200"/>
              <a:t>9.	Γ’ Δ/νση Β/θμιας Εκπ/σης της Αθήνας. </a:t>
            </a:r>
          </a:p>
          <a:p>
            <a:pPr>
              <a:lnSpc>
                <a:spcPct val="80000"/>
              </a:lnSpc>
            </a:pPr>
            <a:r>
              <a:rPr lang="el-GR" altLang="el-GR" sz="1200"/>
              <a:t>Δεύτερο ΕΚΦΕ με έδρα τη Γ’ Δ/νση της Αθήνας.</a:t>
            </a:r>
          </a:p>
          <a:p>
            <a:pPr>
              <a:lnSpc>
                <a:spcPct val="80000"/>
              </a:lnSpc>
              <a:buFontTx/>
              <a:buNone/>
            </a:pPr>
            <a:r>
              <a:rPr lang="el-GR" altLang="el-GR" sz="1200"/>
              <a:t>10.	Δ' Δ/νση Β/θμιας Εκπ/σης της Αθήνας </a:t>
            </a:r>
          </a:p>
          <a:p>
            <a:pPr>
              <a:lnSpc>
                <a:spcPct val="80000"/>
              </a:lnSpc>
            </a:pPr>
            <a:r>
              <a:rPr lang="el-GR" altLang="el-GR" sz="1200"/>
              <a:t>Δεύτερο ΕΚΦΕ με έδρα τον Άλιμο.</a:t>
            </a:r>
          </a:p>
          <a:p>
            <a:pPr>
              <a:lnSpc>
                <a:spcPct val="80000"/>
              </a:lnSpc>
              <a:buFontTx/>
              <a:buNone/>
            </a:pPr>
            <a:r>
              <a:rPr lang="el-GR" altLang="el-GR" sz="1200"/>
              <a:t>11.	Δ/νση Β/θμιας Εκπ/σης Ανατολικής Αττικής. </a:t>
            </a:r>
          </a:p>
          <a:p>
            <a:pPr>
              <a:lnSpc>
                <a:spcPct val="80000"/>
              </a:lnSpc>
            </a:pPr>
            <a:r>
              <a:rPr lang="el-GR" altLang="el-GR" sz="1200"/>
              <a:t>Δεύτερο ΕΚΦΕ με έδρα τις Αχαρνές.</a:t>
            </a:r>
          </a:p>
          <a:p>
            <a:pPr>
              <a:lnSpc>
                <a:spcPct val="80000"/>
              </a:lnSpc>
              <a:buFontTx/>
              <a:buNone/>
            </a:pPr>
            <a:r>
              <a:rPr lang="el-GR" altLang="el-GR" sz="1200"/>
              <a:t>12.	Δ/νση Β/θμιας Εκπ/σης Πειραιά. </a:t>
            </a:r>
          </a:p>
          <a:p>
            <a:pPr>
              <a:lnSpc>
                <a:spcPct val="80000"/>
              </a:lnSpc>
            </a:pPr>
            <a:r>
              <a:rPr lang="el-GR" altLang="el-GR" sz="1200"/>
              <a:t>Δεύτερο ΕΚΦΕ με έδρα τον Κορυδαλλό.</a:t>
            </a:r>
          </a:p>
          <a:p>
            <a:pPr>
              <a:lnSpc>
                <a:spcPct val="80000"/>
              </a:lnSpc>
              <a:buFontTx/>
              <a:buNone/>
            </a:pPr>
            <a:r>
              <a:rPr lang="el-GR" altLang="el-GR" sz="1200"/>
              <a:t>ΝΟΤΙΟ ΑΙΓΑΙΟ</a:t>
            </a:r>
          </a:p>
          <a:p>
            <a:pPr>
              <a:lnSpc>
                <a:spcPct val="80000"/>
              </a:lnSpc>
              <a:buFontTx/>
              <a:buNone/>
            </a:pPr>
            <a:r>
              <a:rPr lang="el-GR" altLang="el-GR" sz="1200"/>
              <a:t>13.	Δ/νση Β/θμιας Εκπ/σης Κυκλάδων. </a:t>
            </a:r>
          </a:p>
          <a:p>
            <a:pPr>
              <a:lnSpc>
                <a:spcPct val="80000"/>
              </a:lnSpc>
            </a:pPr>
            <a:r>
              <a:rPr lang="en-US" altLang="el-GR" sz="1200"/>
              <a:t>a</a:t>
            </a:r>
            <a:r>
              <a:rPr lang="el-GR" altLang="el-GR" sz="1200"/>
              <a:t>) Δεύτερο ΕΚΦΕ με έδρα τη Νάξο. </a:t>
            </a:r>
          </a:p>
          <a:p>
            <a:pPr>
              <a:lnSpc>
                <a:spcPct val="80000"/>
              </a:lnSpc>
            </a:pPr>
            <a:r>
              <a:rPr lang="el-GR" altLang="el-GR" sz="1200"/>
              <a:t>β) Τρίτο ΕΚΦΕ με έδρα τη Θήρα. γ) Τέταρτο ΕΚΦΕ με έδρα τη Μήλο. </a:t>
            </a:r>
          </a:p>
          <a:p>
            <a:pPr>
              <a:lnSpc>
                <a:spcPct val="80000"/>
              </a:lnSpc>
            </a:pPr>
            <a:r>
              <a:rPr lang="el-GR" altLang="el-GR" sz="1200"/>
              <a:t>δ)Πέμπτο ΕΚΦΕ με έδρα την Άνδρο.</a:t>
            </a:r>
          </a:p>
          <a:p>
            <a:pPr>
              <a:lnSpc>
                <a:spcPct val="80000"/>
              </a:lnSpc>
              <a:buFontTx/>
              <a:buNone/>
            </a:pPr>
            <a:r>
              <a:rPr lang="el-GR" altLang="el-GR" sz="1200"/>
              <a:t>14.	Δ/νση Β/θμιας Εκπ/σης Δωδεκανήσου, με έδρα τη Ρόδο. </a:t>
            </a:r>
          </a:p>
          <a:p>
            <a:pPr>
              <a:lnSpc>
                <a:spcPct val="80000"/>
              </a:lnSpc>
            </a:pPr>
            <a:r>
              <a:rPr lang="el-GR" altLang="el-GR" sz="1200"/>
              <a:t>Δεύτερο ΕΚΦΕ με έδρα την Κω.</a:t>
            </a:r>
          </a:p>
          <a:p>
            <a:pPr>
              <a:lnSpc>
                <a:spcPct val="80000"/>
              </a:lnSpc>
              <a:buFontTx/>
              <a:buNone/>
            </a:pPr>
            <a:r>
              <a:rPr lang="el-GR" altLang="el-GR" sz="1200"/>
              <a:t>ΚΡΗΤΗ</a:t>
            </a:r>
          </a:p>
          <a:p>
            <a:pPr>
              <a:lnSpc>
                <a:spcPct val="80000"/>
              </a:lnSpc>
              <a:buFontTx/>
              <a:buNone/>
            </a:pPr>
            <a:r>
              <a:rPr lang="el-GR" altLang="el-GR" sz="1200"/>
              <a:t>15.	Δ/νση Β/θμιας Εκπ/σης Ηρακλείου. </a:t>
            </a:r>
          </a:p>
          <a:p>
            <a:pPr>
              <a:lnSpc>
                <a:spcPct val="80000"/>
              </a:lnSpc>
            </a:pPr>
            <a:r>
              <a:rPr lang="el-GR" altLang="el-GR" sz="1200"/>
              <a:t>Δεύτερο ΕΚΦΕ με έδρα το Ηράκλειο.</a:t>
            </a:r>
          </a:p>
          <a:p>
            <a:pPr>
              <a:lnSpc>
                <a:spcPct val="80000"/>
              </a:lnSpc>
              <a:buFontTx/>
              <a:buNone/>
            </a:pPr>
            <a:r>
              <a:rPr lang="el-GR" altLang="el-GR" sz="1200"/>
              <a:t>Η απόφαση αυτή να δημοσιευθεί στην Εφημερίδα της Κυβερνήσεως.</a:t>
            </a:r>
          </a:p>
          <a:p>
            <a:pPr algn="ctr">
              <a:lnSpc>
                <a:spcPct val="80000"/>
              </a:lnSpc>
              <a:buFontTx/>
              <a:buNone/>
            </a:pPr>
            <a:r>
              <a:rPr lang="el-GR" altLang="el-GR" sz="1200"/>
              <a:t>Αθήνα, 2 Σεπτεμβρίου 2002</a:t>
            </a:r>
          </a:p>
          <a:p>
            <a:pPr algn="ctr">
              <a:lnSpc>
                <a:spcPct val="80000"/>
              </a:lnSpc>
              <a:buFontTx/>
              <a:buNone/>
            </a:pPr>
            <a:r>
              <a:rPr lang="el-GR" altLang="el-GR" sz="1200"/>
              <a:t>ΟΙ ΥΠΟΥΡΓΟΙ</a:t>
            </a:r>
          </a:p>
          <a:p>
            <a:pPr algn="ctr">
              <a:lnSpc>
                <a:spcPct val="80000"/>
              </a:lnSpc>
              <a:buFontTx/>
              <a:buNone/>
            </a:pPr>
            <a:r>
              <a:rPr lang="el-GR" altLang="el-GR" sz="1200"/>
              <a:t>ΕΘΝΙΚΗΣ ΠΑΙΔΕΙΑΣΚΑΙ ΘΡΗΣΚΕΥΜΑΤΩΝΠΕΤΡΟΣ Δ. ΕΥΘΥΜΙΟΥ</a:t>
            </a:r>
          </a:p>
          <a:p>
            <a:pPr algn="ctr">
              <a:lnSpc>
                <a:spcPct val="80000"/>
              </a:lnSpc>
              <a:buFontTx/>
              <a:buNone/>
            </a:pPr>
            <a:r>
              <a:rPr lang="el-GR" altLang="el-GR" sz="1200"/>
              <a:t>Ο ΥΦΥΠΟΥΡΓΟΣ ΟΙΚΟΝΟΜΙΑΣΚΑΙ ΟΙΚΟΝΟΜΙΚΩΝΓΕΩΡΓΙΟΣ ΦΛΩΡΙΔΗΣ</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TotalTime>
  <Words>1656</Words>
  <Application>Microsoft Office PowerPoint</Application>
  <PresentationFormat>On-screen Show (4:3)</PresentationFormat>
  <Paragraphs>256</Paragraphs>
  <Slides>29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Arial</vt:lpstr>
      <vt:lpstr>Default Design</vt:lpstr>
      <vt:lpstr>Ευγενία Τσιτοπούλου – Χριστοδουλίδη  Υπεύθυνη Εργαστηριακού Κέντρου Φυσικών Επιστημών (ΕΚΦΕ) Αιγάλεω Γ΄ Διεύθυνση Δευτεροβάθμιας Εκπαίδευσης Αθήνας e-mail: etsitop@otenet.gr </vt:lpstr>
      <vt:lpstr>Ν. 2986/2002,  αρθρ. 8, παρ. 4 (Φ. 24Α’/13-2-02)</vt:lpstr>
      <vt:lpstr>ΥΠΕΠΘ - 63644/Γ2/19-6-02 Λειτουργία Εργαστηριακών Κέντρων Φυσικών Επιστημών</vt:lpstr>
      <vt:lpstr>PowerPoint Presentation</vt:lpstr>
      <vt:lpstr>PowerPoint Presentation</vt:lpstr>
      <vt:lpstr>PowerPoint Presentation</vt:lpstr>
      <vt:lpstr>PowerPoint Presentation</vt:lpstr>
      <vt:lpstr>ΥΠΕΠΘ - 88051/Γ2/2-9-02 Σύσταση Εργαστηριακών Κέντρων Φυσικών Επιστημών.</vt:lpstr>
      <vt:lpstr>PowerPoint Presentation</vt:lpstr>
      <vt:lpstr>Ν. 3149/03, ά. 13, παρ. 10 (Φ. 141 Α’) </vt:lpstr>
      <vt:lpstr>ΥΠΕΠΘ - Γ7/146939/24-12-2003 ΘΕΜΑ: Πλαίσιο δραστηριοτήτων των ΕΚΦΕ </vt:lpstr>
      <vt:lpstr>«Καθορισμός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 Υ.Α. 92985/Γ7/10-8-2012, (Φ.Ε.Κ. Β΄ 2315/10-8-2012) </vt:lpstr>
      <vt:lpstr>«Καθορισμός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 Υ.Α. 92985/Γ7/10-8-2012, (Φ.Ε.Κ. Β΄ 2315/10-8-2012)</vt:lpstr>
      <vt:lpstr>ΥΠΕΠΘ - Γ2/63642/19-06-02 (ΦΕΚ 948 Β’/2002) Λειτουργία των Εργαστηριακών Κέντρων Φυσικών Επιστημών - Αρμοδιότητες και Επιλογή των Υπευθύνων των ΕΚΦΕ.</vt:lpstr>
      <vt:lpstr>«Καθορισμός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 Υ.Α. 92985/Γ7/10-8-2012, (Φ.Ε.Κ. Β΄ 2315/10-8-2012)</vt:lpstr>
      <vt:lpstr>«Καθορισμός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 Υ.Α. 92985/Γ7/10-8-2012, (Φ.Ε.Κ. Β΄ 2315/10-8-2012)</vt:lpstr>
      <vt:lpstr>«Καθορισμός του τρόπου λειτουργίας των Εργαστηριακών Κέντρων Φυσικών Επιστημών (Ε.Κ.Φ.Ε.), των οργάνων, των κριτηρίων και της διαδικασίας επιλογής και τοποθέτησης των Υπευθύνων τους καθώς και των καθηκόντων και αρμοδιοτήτων τους» Υ.Α. 92985/Γ7/10-8-2012, (Φ.Ε.Κ. Β΄ 2315/10-8-2012)</vt:lpstr>
      <vt:lpstr>Τα σχολικά εργαστήρια Φυσικών Επιστημών</vt:lpstr>
      <vt:lpstr>   Μετακίνηση ειδών εξοπλισμού εργαστηρίων φυσικών επιστημών    ΔIΕΦΕΣ/2093/24/10/2002   </vt:lpstr>
      <vt:lpstr>Λειτουργία των Σχολικών Εργαστηρίων Φυσικών Επιστημών</vt:lpstr>
      <vt:lpstr>ΥΠΕΠΘ - Γ2/3215/14.9.00 ΘΕΜΑ: "Ορισμός υπευθύνου Εργαστηρίου Φυσικών Επιστημών". </vt:lpstr>
      <vt:lpstr>«Διευκρινίσεις σχετικές με το έγγραφο με αριθμό πρωτ. Γ2/283/26.1.2000 που αφορά το ωράριο καθηγητών που έχουν οριστεί ως υπεύθυνοι των εργαστηρίων στα Γυμνάσια &amp; τα Ενιαία Λύκεια» (ΥΠΕΠΘ - Γ2/670/21.2.00) </vt:lpstr>
      <vt:lpstr>Διευθέτηση ωραρίου των καθηγητών κλάδου ΠΕ04, ΠΕ 12.10, ΠΕ12.08 και όσων διδάσκουν Φυσικές Επιστήμες σε σχολεία Δευτεροβάθμιας Εκπαίδευσης</vt:lpstr>
      <vt:lpstr> «Υποχρεωτικές εργαστηριακές δραστηριότητες μαθημάτων Φυσικών Επιστημών στα Γυμνάσια, Γενικά Λύκεια και ΕΠΑ.Λ. για το σχολικό έτος 2013-2014» 175710 /Γ7/19-11-2013</vt:lpstr>
      <vt:lpstr>«Χρήση εργαστηρίων» (ΥΠΕΠΘ - Γ2/143/3-3-98)</vt:lpstr>
      <vt:lpstr>PowerPoint Presentation</vt:lpstr>
      <vt:lpstr>Λειτουργία Εργαστηρίων Φυσικών Επιστημών στα Γυμνάσια και τα Ενιαία                Λύκεια (2388/Γ2/23-6-2000)</vt:lpstr>
      <vt:lpstr>Λειτουργία Εργαστηρίων Φυσικών Επιστημών στα Γυμνάσια και τα Ενιαία                Λύκεια (2388/Γ2/23-6-2000)</vt:lpstr>
      <vt:lpstr>«Μη αλλαγή χρήσης των εργαστηρίων Φυσικών Επιστημών των σχολείων»(131773/Γ7/ 22-11-2005)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vgargan</dc:creator>
  <cp:lastModifiedBy>vgargan</cp:lastModifiedBy>
  <cp:revision>23</cp:revision>
  <cp:lastPrinted>1601-01-01T00:00:00Z</cp:lastPrinted>
  <dcterms:created xsi:type="dcterms:W3CDTF">1601-01-01T00:00:00Z</dcterms:created>
  <dcterms:modified xsi:type="dcterms:W3CDTF">2015-11-12T18:35:03Z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