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5A6D4D-C10D-8070-46EC-1D8270F78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3CC18F8-DD7E-89D2-F4A3-DBC578F8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307474-CE04-00F8-B337-64AFD0663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B67C176-9F8F-CE5E-7DC8-03B11D3E3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638CE9-AF9A-EC87-794A-222CBA181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996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E8C29D-7FEF-5867-AEB5-E621B4A50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042756-C827-5C2F-9042-9BA0C4466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FBF58C1-2CAF-AA31-8914-F2AF3C82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F50C4F-236D-57DE-5CAD-49B66160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EB1130-2529-C57F-F43F-D1DEC1301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175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7DEBA0F-949B-5F4D-A63D-F0A6A490F1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76B5C63-E328-6661-AE56-843606009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5522F3-E87D-78C1-7686-FCF138B2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847AB6-15F3-5296-6769-7EFE062FC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40DF854-E9C6-C790-BA34-10763E790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69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55DC88-D4ED-AB30-DF57-40BA3070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EDC256-CF90-5A98-4393-3BF58B40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1DB844-F0E2-9705-96F4-BBB152257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B71A69-3538-7197-FE1F-9D7E8C7F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B51ECF5-0989-FD9F-05E9-9750DBC35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129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10DA78-E73F-C0E4-0912-4818ECB7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7ABC9D-BF99-F034-D939-1D031CFB0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391F4D-3EB4-BB70-9536-77474D49B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C79C2C-D394-A401-7DB4-3667959AC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2DE707-9F09-915E-155C-368B9903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43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C20653-4D78-8726-3814-3A568B17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492C8E-6693-0815-6AB9-543B9719B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6B30C78-28AA-DB78-8733-0CC5A2082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9890CA6-DAB9-F11F-6F7C-E6C2D019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79CBB00-C490-0E7A-BA38-60A8731F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1C8AA3B-16AE-6DBE-01EF-CCA1E8F4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995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5089AC-B8C1-2BC9-2B5A-42372807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9C2657B-C84E-1BE6-F59F-CA0AA1A3D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78A3DCA-4C77-D67D-C79B-7F4179643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709271E-D3F7-4143-0E8F-04FDB6643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4521E82-0618-4F74-ABEE-E8E262C98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6871A78-58FC-8E5A-DBE7-28D5BF58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379785C-524B-7BD5-5EAF-1B41509E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B90E529-538B-3A2C-BE9E-8D27D8B1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474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8FFAD8-FA04-087B-8859-1F5E740D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81D9536-A404-555C-A3F9-4C868BD3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202F331-A922-C374-3BBB-DA4D8FE5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E732958-D1F0-38EF-D7F3-DF15F1F2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825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1E4D01B-6FBB-4D5C-ECB7-71300ADF8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F2BBB5E-6735-AEA5-5885-DEA41DC0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C6D298B-751A-EDC9-48C7-ACEFBF0B1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77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5DCCD5-DAF3-7E03-9453-8DAF01B58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C59A54-6E99-3E06-9783-07FD81A20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8A3F164-B634-8BCC-1D09-E0F1F0940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B1D3D1F-4992-BE54-9104-C764ECBB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DC04CB-3F43-E007-5795-F091E970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6DD08E0-A8DF-34C6-6367-D979AF03C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893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D91F01-51ED-18B7-D501-1BC3E67CB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C60C9B6-4251-91A5-4CFC-A1D0FC2C0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89FDF1E-AA82-5F78-428B-BAADA1DA6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857096F-267A-4A90-422D-B3E6EF8DD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901E4C0-A9AF-9BC1-48E6-9227EEFF7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265BC81-6739-8B93-F57E-8389A2CF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126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68FCF70-A6F5-56F4-F582-A812216DB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C40B5D-D446-5C68-F9BA-7AB7B4F2F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9F4279-2304-4A1A-70D5-396DFD50E8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A8B1A-77D0-422F-BF76-43BF38673C9B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76C2DA1-939B-4CCB-AD17-7FD5B85E42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5AD999F-33C3-523E-757C-0D9483043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B8A43-4802-4852-A72B-952A140DBF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89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arduino.cc/language-reference/#variabl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F845FB-03FE-6D2A-6DD2-BF24716B1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91896"/>
            <a:ext cx="9144000" cy="1293761"/>
          </a:xfrm>
        </p:spPr>
        <p:txBody>
          <a:bodyPr/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 έχουμε πει μέχρι τώρα…</a:t>
            </a:r>
          </a:p>
        </p:txBody>
      </p:sp>
      <p:pic>
        <p:nvPicPr>
          <p:cNvPr id="1028" name="Picture 4" descr="Arduino">
            <a:extLst>
              <a:ext uri="{FF2B5EF4-FFF2-40B4-BE49-F238E27FC236}">
                <a16:creationId xmlns:a16="http://schemas.microsoft.com/office/drawing/2014/main" id="{FF09D2FD-F49A-872F-B843-47F160B56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664" y="665778"/>
            <a:ext cx="3116672" cy="311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76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BA6E6C-00F6-2BBC-74A8-13EC13228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Βασική δομή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sketch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687F8F-8E86-A97D-8B4B-18C3244B0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2919" y="1776464"/>
            <a:ext cx="6526161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b="1" dirty="0">
                <a:solidFill>
                  <a:schemeClr val="bg1">
                    <a:lumMod val="65000"/>
                  </a:schemeClr>
                </a:solidFill>
              </a:rPr>
              <a:t>Συμπεριλήψεις</a:t>
            </a:r>
          </a:p>
          <a:p>
            <a:pPr marL="0" indent="0">
              <a:buNone/>
            </a:pPr>
            <a:r>
              <a:rPr lang="el-GR" b="1" dirty="0">
                <a:solidFill>
                  <a:schemeClr val="bg1">
                    <a:lumMod val="65000"/>
                  </a:schemeClr>
                </a:solidFill>
              </a:rPr>
              <a:t>Ορισμοί μεταβλητών, αντικειμένων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sz="3300" b="1" dirty="0"/>
              <a:t>void setup() {</a:t>
            </a:r>
          </a:p>
          <a:p>
            <a:pPr marL="0" indent="0">
              <a:buNone/>
            </a:pPr>
            <a:r>
              <a:rPr lang="en-US" sz="3300" b="1" dirty="0"/>
              <a:t>   // </a:t>
            </a:r>
            <a:r>
              <a:rPr lang="el-GR" sz="3300" b="1" dirty="0"/>
              <a:t>Εντολές που εκτελούνται μια φορά στην αρχή του </a:t>
            </a:r>
            <a:r>
              <a:rPr lang="en-US" sz="3300" b="1" dirty="0"/>
              <a:t>sketch</a:t>
            </a:r>
          </a:p>
          <a:p>
            <a:pPr marL="0" indent="0">
              <a:buNone/>
            </a:pPr>
            <a:endParaRPr lang="el-GR" sz="3300" b="1" dirty="0"/>
          </a:p>
          <a:p>
            <a:pPr marL="0" indent="0">
              <a:buNone/>
            </a:pPr>
            <a:r>
              <a:rPr lang="en-US" sz="3300" b="1" dirty="0"/>
              <a:t>}</a:t>
            </a:r>
          </a:p>
          <a:p>
            <a:pPr marL="0" indent="0">
              <a:buNone/>
            </a:pPr>
            <a:endParaRPr lang="en-US" sz="3300" b="1" dirty="0"/>
          </a:p>
          <a:p>
            <a:pPr marL="0" indent="0">
              <a:buNone/>
            </a:pPr>
            <a:r>
              <a:rPr lang="en-US" sz="3300" b="1" dirty="0"/>
              <a:t>void loop() {</a:t>
            </a:r>
          </a:p>
          <a:p>
            <a:pPr marL="0" indent="0">
              <a:buNone/>
            </a:pPr>
            <a:r>
              <a:rPr lang="en-US" sz="3300" b="1" dirty="0"/>
              <a:t>  // </a:t>
            </a:r>
            <a:r>
              <a:rPr lang="el-GR" sz="3300" b="1" dirty="0"/>
              <a:t>Εντολές που εκτελούνται συνεχώς κυκλικά</a:t>
            </a:r>
            <a:endParaRPr lang="en-US" sz="3300" b="1" dirty="0"/>
          </a:p>
          <a:p>
            <a:pPr marL="0" indent="0">
              <a:buNone/>
            </a:pPr>
            <a:endParaRPr lang="el-GR" sz="3300" b="1" dirty="0"/>
          </a:p>
          <a:p>
            <a:pPr marL="0" indent="0">
              <a:buNone/>
            </a:pPr>
            <a:r>
              <a:rPr lang="en-US" sz="3300" b="1" dirty="0"/>
              <a:t>}</a:t>
            </a:r>
            <a:endParaRPr lang="el-GR" sz="3300" b="1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>
                <a:solidFill>
                  <a:schemeClr val="bg1">
                    <a:lumMod val="65000"/>
                  </a:schemeClr>
                </a:solidFill>
              </a:rPr>
              <a:t>Άλλες συναρτήσεις…</a:t>
            </a:r>
          </a:p>
        </p:txBody>
      </p:sp>
    </p:spTree>
    <p:extLst>
      <p:ext uri="{BB962C8B-B14F-4D97-AF65-F5344CB8AC3E}">
        <p14:creationId xmlns:p14="http://schemas.microsoft.com/office/powerpoint/2010/main" val="227012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FB5881-D590-BEC4-120B-3DF979CDE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Ορισμοί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3439E6-CC4F-E60C-1771-331FE56C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05315"/>
            <a:ext cx="10515600" cy="250722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sz="4300" b="1" dirty="0"/>
              <a:t>#</a:t>
            </a:r>
            <a:r>
              <a:rPr lang="en-US" sz="4300" b="1" dirty="0"/>
              <a:t>define LEDPIN	11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l-GR" dirty="0"/>
              <a:t>Αυξάνουν την αναγνωσιμότητα του κώδικα</a:t>
            </a:r>
          </a:p>
          <a:p>
            <a:pPr marL="0" indent="0" algn="ctr">
              <a:buNone/>
            </a:pPr>
            <a:r>
              <a:rPr lang="el-GR" dirty="0"/>
              <a:t>Διευκολύνουν τις αλλαγές</a:t>
            </a:r>
          </a:p>
        </p:txBody>
      </p:sp>
    </p:spTree>
    <p:extLst>
      <p:ext uri="{BB962C8B-B14F-4D97-AF65-F5344CB8AC3E}">
        <p14:creationId xmlns:p14="http://schemas.microsoft.com/office/powerpoint/2010/main" val="67275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D35983-F516-CF19-2CDE-2CAC9202F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Μεταβλητές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4DCAD0-15AC-F72B-F500-FB189C634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τύπος όνομα </a:t>
            </a:r>
            <a:r>
              <a:rPr lang="el-GR" sz="36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τιμή</a:t>
            </a:r>
            <a:r>
              <a:rPr lang="el-GR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 algn="ctr">
              <a:buNone/>
            </a:pPr>
            <a:r>
              <a:rPr lang="el-G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π.χ.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 value = 0;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μπορεί να είναι: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καθολικές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ή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τοπικές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Βασικοί τύποι μεταβλητών</a:t>
            </a:r>
          </a:p>
          <a:p>
            <a:pPr marL="0" indent="0" algn="ctr"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int, byte, char,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boolean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float, double, string, </a:t>
            </a: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κ.ά.</a:t>
            </a:r>
          </a:p>
          <a:p>
            <a:pPr marL="0" indent="0" algn="ctr">
              <a:buNone/>
            </a:pP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περισσότερα στο: </a:t>
            </a:r>
          </a:p>
          <a:p>
            <a:pPr marL="0" indent="0" algn="ctr"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https://docs.arduino.cc/language-reference/#variables</a:t>
            </a: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6930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3FF4AD-44C8-BE34-1E3A-2C73268AC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Δομές λήψης απόφασης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6A538D-34A9-7873-27A6-800385E6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91" y="2234456"/>
            <a:ext cx="6064045" cy="39057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(</a:t>
            </a:r>
            <a:r>
              <a:rPr lang="el-GR" dirty="0"/>
              <a:t>συνθήκη)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sz="2000" dirty="0"/>
              <a:t>// </a:t>
            </a:r>
            <a:r>
              <a:rPr lang="el-GR" sz="2000" dirty="0"/>
              <a:t>εντολές που εκτελούνται αν συνθήκη είναι αληθής</a:t>
            </a:r>
          </a:p>
          <a:p>
            <a:pPr marL="0" indent="0">
              <a:buNone/>
            </a:pPr>
            <a:r>
              <a:rPr lang="el-GR" sz="2000" dirty="0"/>
              <a:t>  …</a:t>
            </a:r>
          </a:p>
          <a:p>
            <a:pPr marL="0" indent="0">
              <a:buNone/>
            </a:pPr>
            <a:r>
              <a:rPr lang="el-GR" dirty="0"/>
              <a:t>}</a:t>
            </a:r>
          </a:p>
          <a:p>
            <a:pPr marL="0" indent="0">
              <a:buNone/>
            </a:pPr>
            <a:r>
              <a:rPr lang="en-US" dirty="0"/>
              <a:t>else {</a:t>
            </a:r>
          </a:p>
          <a:p>
            <a:pPr marL="0" indent="0">
              <a:buNone/>
            </a:pPr>
            <a:r>
              <a:rPr lang="el-GR" sz="2000" dirty="0"/>
              <a:t>  </a:t>
            </a:r>
            <a:r>
              <a:rPr lang="en-US" sz="2000" dirty="0"/>
              <a:t>// </a:t>
            </a:r>
            <a:r>
              <a:rPr lang="el-GR" sz="2000" dirty="0"/>
              <a:t>εντολές που εκτελούνται αν συνθήκη είναι ψευδής</a:t>
            </a:r>
          </a:p>
          <a:p>
            <a:pPr marL="0" indent="0">
              <a:buNone/>
            </a:pPr>
            <a:r>
              <a:rPr lang="el-GR" sz="2000" dirty="0"/>
              <a:t>  …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7F2B6D-4BDF-3E7D-7CE6-05DFDA35AFCB}"/>
              </a:ext>
            </a:extLst>
          </p:cNvPr>
          <p:cNvSpPr txBox="1"/>
          <p:nvPr/>
        </p:nvSpPr>
        <p:spPr>
          <a:xfrm>
            <a:off x="7246374" y="2470043"/>
            <a:ext cx="41074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Τελεστές σύγκρισης</a:t>
            </a:r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1C1FC3D8-00F4-C78D-711B-624E7E8AE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415392"/>
              </p:ext>
            </p:extLst>
          </p:nvPr>
        </p:nvGraphicFramePr>
        <p:xfrm>
          <a:off x="7386484" y="2940172"/>
          <a:ext cx="428440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5852">
                  <a:extLst>
                    <a:ext uri="{9D8B030D-6E8A-4147-A177-3AD203B41FA5}">
                      <a16:colId xmlns:a16="http://schemas.microsoft.com/office/drawing/2014/main" val="340316768"/>
                    </a:ext>
                  </a:extLst>
                </a:gridCol>
                <a:gridCol w="690409">
                  <a:extLst>
                    <a:ext uri="{9D8B030D-6E8A-4147-A177-3AD203B41FA5}">
                      <a16:colId xmlns:a16="http://schemas.microsoft.com/office/drawing/2014/main" val="2735941288"/>
                    </a:ext>
                  </a:extLst>
                </a:gridCol>
                <a:gridCol w="1618145">
                  <a:extLst>
                    <a:ext uri="{9D8B030D-6E8A-4147-A177-3AD203B41FA5}">
                      <a16:colId xmlns:a16="http://schemas.microsoft.com/office/drawing/2014/main" val="1792062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Ίσο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==</a:t>
                      </a:r>
                    </a:p>
                  </a:txBody>
                  <a:tcPr marL="83127" marR="83127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if </a:t>
                      </a:r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(Α==Β)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{…}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257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Όχι ίσο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!=</a:t>
                      </a:r>
                    </a:p>
                  </a:txBody>
                  <a:tcPr marL="83127" marR="83127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if </a:t>
                      </a:r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(Α!=Β)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{…}</a:t>
                      </a: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567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Μικρότερο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&lt;</a:t>
                      </a:r>
                    </a:p>
                  </a:txBody>
                  <a:tcPr marL="83127" marR="83127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840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Μεγαλύτερο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&gt;</a:t>
                      </a:r>
                    </a:p>
                  </a:txBody>
                  <a:tcPr marL="83127" marR="83127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712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Μικρότερο ή ίσο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&lt;=</a:t>
                      </a:r>
                    </a:p>
                  </a:txBody>
                  <a:tcPr marL="83127" marR="83127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063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dirty="0">
                          <a:solidFill>
                            <a:schemeClr val="tx1"/>
                          </a:solidFill>
                        </a:rPr>
                        <a:t>Μεγαλύτερο ή ίσο</a:t>
                      </a:r>
                    </a:p>
                  </a:txBody>
                  <a:tcPr marL="83127" marR="831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&gt;=</a:t>
                      </a:r>
                    </a:p>
                  </a:txBody>
                  <a:tcPr marL="83127" marR="83127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 marL="83127" marR="8312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68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62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6FE1F-7005-7120-D67C-9F8097629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Βρόχοι επανάληψης (Ι)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B5F03C-4864-E511-BFD7-DBF9C3B0F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777" y="1904284"/>
            <a:ext cx="8502445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while (</a:t>
            </a:r>
            <a:r>
              <a:rPr lang="el-GR" b="1" dirty="0"/>
              <a:t>συνθήκη) </a:t>
            </a:r>
            <a:r>
              <a:rPr lang="el-GR" dirty="0"/>
              <a:t>{</a:t>
            </a:r>
          </a:p>
          <a:p>
            <a:pPr marL="0" indent="0">
              <a:buNone/>
            </a:pPr>
            <a:r>
              <a:rPr lang="en-US" dirty="0"/>
              <a:t>  // </a:t>
            </a:r>
            <a:r>
              <a:rPr lang="el-GR" dirty="0"/>
              <a:t>εντολές που εκτελούνται αν η συνθήκη είναι αληθής</a:t>
            </a:r>
          </a:p>
          <a:p>
            <a:pPr marL="0" indent="0">
              <a:buNone/>
            </a:pPr>
            <a:r>
              <a:rPr lang="el-GR" dirty="0"/>
              <a:t>  …</a:t>
            </a:r>
          </a:p>
          <a:p>
            <a:pPr marL="0" indent="0">
              <a:buNone/>
            </a:pPr>
            <a:r>
              <a:rPr lang="el-GR" dirty="0"/>
              <a:t>}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Διαρκής βρόχος (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endless loop): </a:t>
            </a:r>
          </a:p>
          <a:p>
            <a:pPr marL="0" indent="0">
              <a:buNone/>
            </a:pPr>
            <a:r>
              <a:rPr lang="en-US" b="1" dirty="0"/>
              <a:t>  while(true);</a:t>
            </a:r>
          </a:p>
          <a:p>
            <a:pPr marL="0" indent="0">
              <a:buNone/>
            </a:pPr>
            <a:r>
              <a:rPr lang="en-US" b="1" dirty="0"/>
              <a:t>  while(1); 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46341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5C8B67-3112-AE5F-ABE5-F31D676F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Βρόχοι επανάληψης (Ι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3C9D50-510D-5729-EE04-6D8B83D64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814" y="1845290"/>
            <a:ext cx="8957186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l-GR" b="1" dirty="0">
                <a:solidFill>
                  <a:srgbClr val="252525"/>
                </a:solidFill>
                <a:effectLst/>
                <a:ea typeface="Times New Roman" panose="02020603050405020304" pitchFamily="18" charset="0"/>
              </a:rPr>
              <a:t>for  (εντολή αρχικοποίησης; συνθήκη; εντολή επανάληψης)</a:t>
            </a:r>
            <a:r>
              <a:rPr lang="en-US" b="1" dirty="0">
                <a:ea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252525"/>
                </a:solidFill>
                <a:effectLst/>
                <a:ea typeface="Times New Roman" panose="02020603050405020304" pitchFamily="18" charset="0"/>
              </a:rPr>
              <a:t>{</a:t>
            </a:r>
            <a:endParaRPr lang="el-GR" b="1" dirty="0">
              <a:effectLst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l-GR" dirty="0">
                <a:solidFill>
                  <a:srgbClr val="252525"/>
                </a:solidFill>
                <a:effectLst/>
                <a:ea typeface="Times New Roman" panose="02020603050405020304" pitchFamily="18" charset="0"/>
              </a:rPr>
              <a:t>// Εντολές που πρέπει να εκτελεστούν</a:t>
            </a:r>
          </a:p>
          <a:p>
            <a:pPr indent="0">
              <a:buNone/>
            </a:pPr>
            <a:r>
              <a:rPr lang="el-GR" dirty="0">
                <a:effectLst/>
                <a:ea typeface="Times New Roman" panose="02020603050405020304" pitchFamily="18" charset="0"/>
              </a:rPr>
              <a:t>…</a:t>
            </a:r>
          </a:p>
          <a:p>
            <a:pPr marL="0" indent="0" algn="just">
              <a:spcAft>
                <a:spcPts val="1000"/>
              </a:spcAft>
              <a:buNone/>
            </a:pPr>
            <a:r>
              <a:rPr lang="el-GR" b="1" dirty="0">
                <a:solidFill>
                  <a:srgbClr val="252525"/>
                </a:solidFill>
                <a:effectLst/>
                <a:ea typeface="Times New Roman" panose="02020603050405020304" pitchFamily="18" charset="0"/>
              </a:rPr>
              <a:t>}</a:t>
            </a:r>
            <a:endParaRPr lang="el-GR" b="1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π.χ.</a:t>
            </a:r>
          </a:p>
          <a:p>
            <a:pPr marL="0" indent="0">
              <a:buNone/>
            </a:pPr>
            <a:r>
              <a:rPr lang="nn-NO" dirty="0"/>
              <a:t>for  (int i = 0; i &lt; 5; i++)</a:t>
            </a:r>
            <a:r>
              <a:rPr lang="el-GR" dirty="0"/>
              <a:t> </a:t>
            </a:r>
            <a:r>
              <a:rPr lang="nn-NO" dirty="0"/>
              <a:t>{</a:t>
            </a:r>
          </a:p>
          <a:p>
            <a:pPr marL="0" indent="0">
              <a:buNone/>
            </a:pPr>
            <a:r>
              <a:rPr lang="el-GR" dirty="0"/>
              <a:t>  </a:t>
            </a:r>
            <a:r>
              <a:rPr lang="nn-NO" dirty="0"/>
              <a:t>Serial.println(i);</a:t>
            </a:r>
          </a:p>
          <a:p>
            <a:pPr marL="0" indent="0">
              <a:buNone/>
            </a:pPr>
            <a:r>
              <a:rPr lang="nn-NO" dirty="0"/>
              <a:t>}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060496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Ευρεία οθόνη</PresentationFormat>
  <Paragraphs>76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Θέμα του Office</vt:lpstr>
      <vt:lpstr>Τι έχουμε πει μέχρι τώρα…</vt:lpstr>
      <vt:lpstr>Βασική δομή sketch</vt:lpstr>
      <vt:lpstr>Ορισμοί</vt:lpstr>
      <vt:lpstr>Μεταβλητές</vt:lpstr>
      <vt:lpstr>Δομές λήψης απόφασης</vt:lpstr>
      <vt:lpstr>Βρόχοι επανάληψης (Ι)</vt:lpstr>
      <vt:lpstr>Βρόχοι επανάληψης (ΙI)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Βασίλης Νούσης</dc:creator>
  <cp:lastModifiedBy>Βασίλης Νούσης</cp:lastModifiedBy>
  <cp:revision>1</cp:revision>
  <dcterms:created xsi:type="dcterms:W3CDTF">2025-01-09T08:47:33Z</dcterms:created>
  <dcterms:modified xsi:type="dcterms:W3CDTF">2025-01-09T08:48:10Z</dcterms:modified>
</cp:coreProperties>
</file>